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825" r:id="rId1"/>
    <p:sldMasterId id="2147483826" r:id="rId2"/>
    <p:sldMasterId id="214748382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F8837C20-D838-4F73-9D80-E2F6AA241EA6}" name="기본 구역">
          <p14:sldIdLst>
            <p14:sldId id="256"/>
          </p14:sldIdLst>
        </p14:section>
        <p14:section id="{55E7CCB2-68A9-479B-A2A0-960EA6E455B6}" name="제목 없는 구역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862"/>
    <p:restoredTop sz="96196"/>
  </p:normalViewPr>
  <p:slideViewPr>
    <p:cSldViewPr>
      <p:cViewPr varScale="1">
        <p:scale>
          <a:sx n="149" d="100"/>
          <a:sy n="149" d="100"/>
        </p:scale>
        <p:origin x="774" y="120"/>
      </p:cViewPr>
      <p:guideLst>
        <p:guide orient="horz" pos="161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notesMaster" Target="notesMasters/notesMaster1.xml"  /><Relationship Id="rId40" Type="http://schemas.openxmlformats.org/officeDocument/2006/relationships/tableStyles" Target="tableStyles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C0089311-B830-475E-80F1-E166C91F26EF}" type="datetime1">
              <a:rPr lang="en-US"/>
              <a:pPr lvl="0">
                <a:defRPr lang="ko-KR" altLang="en-US"/>
              </a:pPr>
              <a:t>6/25/2019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 lang="ko-KR" altLang="en-US"/>
            </a:pPr>
            <a:r>
              <a:rPr lang="en-US"/>
              <a:t>Second level</a:t>
            </a:r>
            <a:endParaRPr lang="en-US"/>
          </a:p>
          <a:p>
            <a:pPr lvl="2">
              <a:defRPr lang="ko-KR" altLang="en-US"/>
            </a:pPr>
            <a:r>
              <a:rPr lang="en-US"/>
              <a:t>Third level</a:t>
            </a:r>
            <a:endParaRPr lang="en-US"/>
          </a:p>
          <a:p>
            <a:pPr lvl="3">
              <a:defRPr lang="ko-KR" altLang="en-US"/>
            </a:pPr>
            <a:r>
              <a:rPr lang="en-US"/>
              <a:t>Fourth level</a:t>
            </a:r>
            <a:endParaRPr lang="en-US"/>
          </a:p>
          <a:p>
            <a:pPr lvl="4">
              <a:defRPr lang="ko-KR" altLang="en-US"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C794226-DCFC-4059-B351-D1AEFFD67F25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C794226-DCFC-4059-B351-D1AEFFD67F25}" type="slidenum">
              <a:rPr lang="en-US"/>
              <a:pPr lvl="0">
                <a:defRPr lang="ko-KR" altLang="en-US"/>
              </a:pPr>
              <a:t>31</a:t>
            </a:fld>
            <a:endParaRPr 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7.jpeg"  /><Relationship Id="rId3" Type="http://schemas.openxmlformats.org/officeDocument/2006/relationships/image" Target="../media/image8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9.jpeg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10.jpeg"  /><Relationship Id="rId3" Type="http://schemas.openxmlformats.org/officeDocument/2006/relationships/image" Target="../media/image1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14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ame 3"/>
          <p:cNvSpPr/>
          <p:nvPr userDrawn="1"/>
        </p:nvSpPr>
        <p:spPr>
          <a:xfrm>
            <a:off x="54000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 userDrawn="1"/>
        </p:nvSpPr>
        <p:spPr>
          <a:xfrm>
            <a:off x="327608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 userDrawn="1"/>
        </p:nvSpPr>
        <p:spPr>
          <a:xfrm>
            <a:off x="6012160" y="2427734"/>
            <a:ext cx="2591840" cy="2175766"/>
          </a:xfrm>
          <a:prstGeom prst="frame">
            <a:avLst>
              <a:gd name="adj1" fmla="val 15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5371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83054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25878" y="1498354"/>
            <a:ext cx="2164404" cy="1865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57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55576" y="466625"/>
            <a:ext cx="7620148" cy="42128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75856" y="0"/>
            <a:ext cx="259228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9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9F2EC2D3-607F-4842-8AB5-DAC56E382FA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6120680" cy="4752526"/>
          </a:xfrm>
          <a:custGeom>
            <a:avLst/>
            <a:gdLst>
              <a:gd name="connsiteX0" fmla="*/ 2088232 w 6120680"/>
              <a:gd name="connsiteY0" fmla="*/ 0 h 4752526"/>
              <a:gd name="connsiteX1" fmla="*/ 4032448 w 6120680"/>
              <a:gd name="connsiteY1" fmla="*/ 0 h 4752526"/>
              <a:gd name="connsiteX2" fmla="*/ 4032448 w 6120680"/>
              <a:gd name="connsiteY2" fmla="*/ 4752526 h 4752526"/>
              <a:gd name="connsiteX3" fmla="*/ 2088232 w 6120680"/>
              <a:gd name="connsiteY3" fmla="*/ 4752526 h 4752526"/>
              <a:gd name="connsiteX4" fmla="*/ 0 w 6120680"/>
              <a:gd name="connsiteY4" fmla="*/ 0 h 4752526"/>
              <a:gd name="connsiteX5" fmla="*/ 1944216 w 6120680"/>
              <a:gd name="connsiteY5" fmla="*/ 0 h 4752526"/>
              <a:gd name="connsiteX6" fmla="*/ 1944216 w 6120680"/>
              <a:gd name="connsiteY6" fmla="*/ 4752526 h 4752526"/>
              <a:gd name="connsiteX7" fmla="*/ 0 w 6120680"/>
              <a:gd name="connsiteY7" fmla="*/ 4752526 h 4752526"/>
              <a:gd name="connsiteX8" fmla="*/ 4176464 w 6120680"/>
              <a:gd name="connsiteY8" fmla="*/ 0 h 4752526"/>
              <a:gd name="connsiteX9" fmla="*/ 6120680 w 6120680"/>
              <a:gd name="connsiteY9" fmla="*/ 0 h 4752526"/>
              <a:gd name="connsiteX10" fmla="*/ 6120680 w 6120680"/>
              <a:gd name="connsiteY10" fmla="*/ 4752526 h 4752526"/>
              <a:gd name="connsiteX11" fmla="*/ 4176464 w 6120680"/>
              <a:gd name="connsiteY11" fmla="*/ 4752526 h 475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20680" h="4752526">
                <a:moveTo>
                  <a:pt x="2088232" y="0"/>
                </a:moveTo>
                <a:lnTo>
                  <a:pt x="4032448" y="0"/>
                </a:lnTo>
                <a:lnTo>
                  <a:pt x="4032448" y="4752526"/>
                </a:lnTo>
                <a:lnTo>
                  <a:pt x="2088232" y="4752526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4752526"/>
                </a:lnTo>
                <a:lnTo>
                  <a:pt x="0" y="4752526"/>
                </a:lnTo>
                <a:close/>
                <a:moveTo>
                  <a:pt x="4176464" y="0"/>
                </a:moveTo>
                <a:lnTo>
                  <a:pt x="6120680" y="0"/>
                </a:lnTo>
                <a:lnTo>
                  <a:pt x="6120680" y="4752526"/>
                </a:lnTo>
                <a:lnTo>
                  <a:pt x="4176464" y="47525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843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579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60440" y="267494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8472" y="1851670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742552" y="3435846"/>
            <a:ext cx="307792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960440" y="185167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42552" y="1851099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08472" y="267494"/>
            <a:ext cx="1512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323528" y="267494"/>
            <a:ext cx="3273112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949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395536" y="1131589"/>
            <a:ext cx="2808312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31932" y="1238201"/>
            <a:ext cx="2563041" cy="3349772"/>
            <a:chOff x="531932" y="1238201"/>
            <a:chExt cx="2563041" cy="3349772"/>
          </a:xfrm>
        </p:grpSpPr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ounded Rectangle 10"/>
          <p:cNvSpPr/>
          <p:nvPr userDrawn="1"/>
        </p:nvSpPr>
        <p:spPr>
          <a:xfrm>
            <a:off x="3419872" y="1143150"/>
            <a:ext cx="5544616" cy="3649171"/>
          </a:xfrm>
          <a:prstGeom prst="roundRect">
            <a:avLst>
              <a:gd name="adj" fmla="val 347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691680" y="1843719"/>
            <a:ext cx="7452320" cy="14401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60440" y="2181679"/>
            <a:ext cx="518356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60440" y="2655255"/>
            <a:ext cx="51835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545"/>
            <a:ext cx="3151673" cy="26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799" y="1597818"/>
            <a:ext cx="7772398" cy="110251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99" y="2914650"/>
            <a:ext cx="6400799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2" y="3305175"/>
            <a:ext cx="777239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2" y="2180034"/>
            <a:ext cx="777239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200150"/>
            <a:ext cx="4038599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200150"/>
            <a:ext cx="4038599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7" y="1232297"/>
            <a:ext cx="8229598" cy="33939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200150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199" y="1200150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7" y="2988165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7" y="2988165"/>
            <a:ext cx="4038599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7" y="3600450"/>
            <a:ext cx="5486399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7" y="459581"/>
            <a:ext cx="5486399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7" y="4025503"/>
            <a:ext cx="5486399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1597818"/>
            <a:ext cx="9144000" cy="1102518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199" y="205978"/>
            <a:ext cx="8229598" cy="85725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7" y="1660922"/>
            <a:ext cx="4857766" cy="24110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399" y="205978"/>
            <a:ext cx="2057399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205978"/>
            <a:ext cx="6019799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1680" y="123478"/>
            <a:ext cx="745232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699542"/>
            <a:ext cx="745232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7713242"/>
      </p:ext>
    </p:extLst>
  </p:cSld>
  <p:clrMapOvr>
    <a:masterClrMapping/>
  </p:clrMapOvr>
</p:sldLayout>
</file>

<file path=ppt/slideLayouts/slideLayout3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ver Slide layout" preserve="1" userDrawn="1">
  <p:cSld name="Cover Slide layout"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0000"/>
                </a:schemeClr>
              </a:gs>
              <a:gs pos="50000">
                <a:schemeClr val="bg1">
                  <a:alpha val="88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25257"/>
            <a:ext cx="9144000" cy="47811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FREE PPT TEMPLATES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03374"/>
            <a:ext cx="9144000" cy="4774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INSTERT THE TITLE</a:t>
            </a: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OF YOUR PRESENTATION HERE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End Slide Layout" preserve="1" userDrawn="1">
  <p:cSld name="End Slide Layout"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2171925" y="636207"/>
            <a:ext cx="4655223" cy="395176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21171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Thank you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8777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/>
              </a:defRPr>
            </a:lvl1pPr>
          </a:lstStyle>
          <a:p>
            <a:pPr lvl="0">
              <a:defRPr lang="ko-KR" altLang="en-US"/>
            </a:pPr>
            <a:r>
              <a:rPr lang="en-US" altLang="ko-KR"/>
              <a:t>Insert the title of your subtitle Here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5081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2398" y="55552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2398" y="113159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52185" y="1599886"/>
            <a:ext cx="1944000" cy="21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7514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582135" y="1599886"/>
            <a:ext cx="1944000" cy="21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87893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612085" y="1599886"/>
            <a:ext cx="1944000" cy="21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18272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642034" y="1599886"/>
            <a:ext cx="1944000" cy="21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48651" y="1742290"/>
            <a:ext cx="1730767" cy="1909596"/>
          </a:xfrm>
          <a:custGeom>
            <a:avLst/>
            <a:gdLst>
              <a:gd name="connsiteX0" fmla="*/ 0 w 1728191"/>
              <a:gd name="connsiteY0" fmla="*/ 0 h 1908000"/>
              <a:gd name="connsiteX1" fmla="*/ 1728191 w 1728191"/>
              <a:gd name="connsiteY1" fmla="*/ 0 h 1908000"/>
              <a:gd name="connsiteX2" fmla="*/ 1728191 w 1728191"/>
              <a:gd name="connsiteY2" fmla="*/ 1908000 h 1908000"/>
              <a:gd name="connsiteX3" fmla="*/ 0 w 1728191"/>
              <a:gd name="connsiteY3" fmla="*/ 1908000 h 1908000"/>
              <a:gd name="connsiteX4" fmla="*/ 0 w 1728191"/>
              <a:gd name="connsiteY4" fmla="*/ 0 h 1908000"/>
              <a:gd name="connsiteX0" fmla="*/ 0 w 1728191"/>
              <a:gd name="connsiteY0" fmla="*/ 1596 h 1909596"/>
              <a:gd name="connsiteX1" fmla="*/ 301499 w 1728191"/>
              <a:gd name="connsiteY1" fmla="*/ 0 h 1909596"/>
              <a:gd name="connsiteX2" fmla="*/ 1728191 w 1728191"/>
              <a:gd name="connsiteY2" fmla="*/ 1596 h 1909596"/>
              <a:gd name="connsiteX3" fmla="*/ 1728191 w 1728191"/>
              <a:gd name="connsiteY3" fmla="*/ 1909596 h 1909596"/>
              <a:gd name="connsiteX4" fmla="*/ 0 w 1728191"/>
              <a:gd name="connsiteY4" fmla="*/ 1909596 h 1909596"/>
              <a:gd name="connsiteX5" fmla="*/ 0 w 1728191"/>
              <a:gd name="connsiteY5" fmla="*/ 1596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2576 w 1730767"/>
              <a:gd name="connsiteY4" fmla="*/ 1909596 h 1909596"/>
              <a:gd name="connsiteX5" fmla="*/ 0 w 1730767"/>
              <a:gd name="connsiteY5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909596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  <a:gd name="connsiteX0" fmla="*/ 0 w 1730767"/>
              <a:gd name="connsiteY0" fmla="*/ 308113 h 1909596"/>
              <a:gd name="connsiteX1" fmla="*/ 304075 w 1730767"/>
              <a:gd name="connsiteY1" fmla="*/ 0 h 1909596"/>
              <a:gd name="connsiteX2" fmla="*/ 1730767 w 1730767"/>
              <a:gd name="connsiteY2" fmla="*/ 1596 h 1909596"/>
              <a:gd name="connsiteX3" fmla="*/ 1730767 w 1730767"/>
              <a:gd name="connsiteY3" fmla="*/ 1579897 h 1909596"/>
              <a:gd name="connsiteX4" fmla="*/ 1401355 w 1730767"/>
              <a:gd name="connsiteY4" fmla="*/ 1906073 h 1909596"/>
              <a:gd name="connsiteX5" fmla="*/ 2576 w 1730767"/>
              <a:gd name="connsiteY5" fmla="*/ 1909596 h 1909596"/>
              <a:gd name="connsiteX6" fmla="*/ 0 w 1730767"/>
              <a:gd name="connsiteY6" fmla="*/ 308113 h 190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0767" h="1909596">
                <a:moveTo>
                  <a:pt x="0" y="308113"/>
                </a:moveTo>
                <a:lnTo>
                  <a:pt x="304075" y="0"/>
                </a:lnTo>
                <a:lnTo>
                  <a:pt x="1730767" y="1596"/>
                </a:lnTo>
                <a:lnTo>
                  <a:pt x="1730767" y="1579897"/>
                </a:lnTo>
                <a:lnTo>
                  <a:pt x="1401355" y="1906073"/>
                </a:lnTo>
                <a:lnTo>
                  <a:pt x="2576" y="1909596"/>
                </a:lnTo>
                <a:cubicBezTo>
                  <a:pt x="1717" y="1375768"/>
                  <a:pt x="859" y="841941"/>
                  <a:pt x="0" y="3081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24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16302" y="1169208"/>
            <a:ext cx="1915817" cy="29867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="" xmlns:a16="http://schemas.microsoft.com/office/drawing/2014/main" id="{D9B7425D-12B5-4BD3-AFE0-E211BEC2925B}"/>
              </a:ext>
            </a:extLst>
          </p:cNvPr>
          <p:cNvSpPr/>
          <p:nvPr userDrawn="1"/>
        </p:nvSpPr>
        <p:spPr>
          <a:xfrm>
            <a:off x="3449684" y="771550"/>
            <a:ext cx="2244633" cy="4032448"/>
          </a:xfrm>
          <a:custGeom>
            <a:avLst/>
            <a:gdLst>
              <a:gd name="connsiteX0" fmla="*/ 1074311 w 2244633"/>
              <a:gd name="connsiteY0" fmla="*/ 3650043 h 4032448"/>
              <a:gd name="connsiteX1" fmla="*/ 1170321 w 2244633"/>
              <a:gd name="connsiteY1" fmla="*/ 3650043 h 4032448"/>
              <a:gd name="connsiteX2" fmla="*/ 1194324 w 2244633"/>
              <a:gd name="connsiteY2" fmla="*/ 3674046 h 4032448"/>
              <a:gd name="connsiteX3" fmla="*/ 1194324 w 2244633"/>
              <a:gd name="connsiteY3" fmla="*/ 3770056 h 4032448"/>
              <a:gd name="connsiteX4" fmla="*/ 1170321 w 2244633"/>
              <a:gd name="connsiteY4" fmla="*/ 3794059 h 4032448"/>
              <a:gd name="connsiteX5" fmla="*/ 1074311 w 2244633"/>
              <a:gd name="connsiteY5" fmla="*/ 3794059 h 4032448"/>
              <a:gd name="connsiteX6" fmla="*/ 1050308 w 2244633"/>
              <a:gd name="connsiteY6" fmla="*/ 3770056 h 4032448"/>
              <a:gd name="connsiteX7" fmla="*/ 1050308 w 2244633"/>
              <a:gd name="connsiteY7" fmla="*/ 3674046 h 4032448"/>
              <a:gd name="connsiteX8" fmla="*/ 1074311 w 2244633"/>
              <a:gd name="connsiteY8" fmla="*/ 3650043 h 4032448"/>
              <a:gd name="connsiteX9" fmla="*/ 1122317 w 2244633"/>
              <a:gd name="connsiteY9" fmla="*/ 3550171 h 4032448"/>
              <a:gd name="connsiteX10" fmla="*/ 960590 w 2244633"/>
              <a:gd name="connsiteY10" fmla="*/ 3718057 h 4032448"/>
              <a:gd name="connsiteX11" fmla="*/ 1122317 w 2244633"/>
              <a:gd name="connsiteY11" fmla="*/ 3885942 h 4032448"/>
              <a:gd name="connsiteX12" fmla="*/ 1284043 w 2244633"/>
              <a:gd name="connsiteY12" fmla="*/ 3718057 h 4032448"/>
              <a:gd name="connsiteX13" fmla="*/ 1122317 w 2244633"/>
              <a:gd name="connsiteY13" fmla="*/ 3550171 h 4032448"/>
              <a:gd name="connsiteX14" fmla="*/ 172664 w 2244633"/>
              <a:gd name="connsiteY14" fmla="*/ 402120 h 4032448"/>
              <a:gd name="connsiteX15" fmla="*/ 172664 w 2244633"/>
              <a:gd name="connsiteY15" fmla="*/ 3359577 h 4032448"/>
              <a:gd name="connsiteX16" fmla="*/ 2071969 w 2244633"/>
              <a:gd name="connsiteY16" fmla="*/ 3359577 h 4032448"/>
              <a:gd name="connsiteX17" fmla="*/ 2071969 w 2244633"/>
              <a:gd name="connsiteY17" fmla="*/ 402120 h 4032448"/>
              <a:gd name="connsiteX18" fmla="*/ 863349 w 2244633"/>
              <a:gd name="connsiteY18" fmla="*/ 133260 h 4032448"/>
              <a:gd name="connsiteX19" fmla="*/ 798608 w 2244633"/>
              <a:gd name="connsiteY19" fmla="*/ 200468 h 4032448"/>
              <a:gd name="connsiteX20" fmla="*/ 863349 w 2244633"/>
              <a:gd name="connsiteY20" fmla="*/ 267675 h 4032448"/>
              <a:gd name="connsiteX21" fmla="*/ 1381284 w 2244633"/>
              <a:gd name="connsiteY21" fmla="*/ 267675 h 4032448"/>
              <a:gd name="connsiteX22" fmla="*/ 1446026 w 2244633"/>
              <a:gd name="connsiteY22" fmla="*/ 200468 h 4032448"/>
              <a:gd name="connsiteX23" fmla="*/ 1381284 w 2244633"/>
              <a:gd name="connsiteY23" fmla="*/ 133260 h 4032448"/>
              <a:gd name="connsiteX24" fmla="*/ 631322 w 2244633"/>
              <a:gd name="connsiteY24" fmla="*/ 126821 h 4032448"/>
              <a:gd name="connsiteX25" fmla="*/ 559314 w 2244633"/>
              <a:gd name="connsiteY25" fmla="*/ 198829 h 4032448"/>
              <a:gd name="connsiteX26" fmla="*/ 631322 w 2244633"/>
              <a:gd name="connsiteY26" fmla="*/ 270837 h 4032448"/>
              <a:gd name="connsiteX27" fmla="*/ 703330 w 2244633"/>
              <a:gd name="connsiteY27" fmla="*/ 198829 h 4032448"/>
              <a:gd name="connsiteX28" fmla="*/ 631322 w 2244633"/>
              <a:gd name="connsiteY28" fmla="*/ 126821 h 4032448"/>
              <a:gd name="connsiteX29" fmla="*/ 374113 w 2244633"/>
              <a:gd name="connsiteY29" fmla="*/ 0 h 4032448"/>
              <a:gd name="connsiteX30" fmla="*/ 1870520 w 2244633"/>
              <a:gd name="connsiteY30" fmla="*/ 0 h 4032448"/>
              <a:gd name="connsiteX31" fmla="*/ 2244633 w 2244633"/>
              <a:gd name="connsiteY31" fmla="*/ 388361 h 4032448"/>
              <a:gd name="connsiteX32" fmla="*/ 2244633 w 2244633"/>
              <a:gd name="connsiteY32" fmla="*/ 3644087 h 4032448"/>
              <a:gd name="connsiteX33" fmla="*/ 1870520 w 2244633"/>
              <a:gd name="connsiteY33" fmla="*/ 4032448 h 4032448"/>
              <a:gd name="connsiteX34" fmla="*/ 374113 w 2244633"/>
              <a:gd name="connsiteY34" fmla="*/ 4032448 h 4032448"/>
              <a:gd name="connsiteX35" fmla="*/ 0 w 2244633"/>
              <a:gd name="connsiteY35" fmla="*/ 3644087 h 4032448"/>
              <a:gd name="connsiteX36" fmla="*/ 0 w 2244633"/>
              <a:gd name="connsiteY36" fmla="*/ 388361 h 4032448"/>
              <a:gd name="connsiteX37" fmla="*/ 374113 w 2244633"/>
              <a:gd name="connsiteY37" fmla="*/ 0 h 403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244633" h="4032448">
                <a:moveTo>
                  <a:pt x="1074311" y="3650043"/>
                </a:moveTo>
                <a:lnTo>
                  <a:pt x="1170321" y="3650043"/>
                </a:lnTo>
                <a:cubicBezTo>
                  <a:pt x="1183577" y="3650043"/>
                  <a:pt x="1194324" y="3660790"/>
                  <a:pt x="1194324" y="3674046"/>
                </a:cubicBezTo>
                <a:lnTo>
                  <a:pt x="1194324" y="3770056"/>
                </a:lnTo>
                <a:cubicBezTo>
                  <a:pt x="1194324" y="3783312"/>
                  <a:pt x="1183577" y="3794059"/>
                  <a:pt x="1170321" y="3794059"/>
                </a:cubicBezTo>
                <a:lnTo>
                  <a:pt x="1074311" y="3794059"/>
                </a:lnTo>
                <a:cubicBezTo>
                  <a:pt x="1061055" y="3794059"/>
                  <a:pt x="1050308" y="3783312"/>
                  <a:pt x="1050308" y="3770056"/>
                </a:cubicBezTo>
                <a:lnTo>
                  <a:pt x="1050308" y="3674046"/>
                </a:lnTo>
                <a:cubicBezTo>
                  <a:pt x="1050308" y="3660790"/>
                  <a:pt x="1061055" y="3650043"/>
                  <a:pt x="1074311" y="3650043"/>
                </a:cubicBezTo>
                <a:close/>
                <a:moveTo>
                  <a:pt x="1122317" y="3550171"/>
                </a:moveTo>
                <a:cubicBezTo>
                  <a:pt x="1032998" y="3550171"/>
                  <a:pt x="960590" y="3625336"/>
                  <a:pt x="960590" y="3718057"/>
                </a:cubicBezTo>
                <a:cubicBezTo>
                  <a:pt x="960590" y="3810777"/>
                  <a:pt x="1032998" y="3885942"/>
                  <a:pt x="1122317" y="3885942"/>
                </a:cubicBezTo>
                <a:cubicBezTo>
                  <a:pt x="1211635" y="3885942"/>
                  <a:pt x="1284043" y="3810777"/>
                  <a:pt x="1284043" y="3718057"/>
                </a:cubicBezTo>
                <a:cubicBezTo>
                  <a:pt x="1284043" y="3625336"/>
                  <a:pt x="1211635" y="3550171"/>
                  <a:pt x="1122317" y="3550171"/>
                </a:cubicBezTo>
                <a:close/>
                <a:moveTo>
                  <a:pt x="172664" y="402120"/>
                </a:moveTo>
                <a:lnTo>
                  <a:pt x="172664" y="3359577"/>
                </a:lnTo>
                <a:lnTo>
                  <a:pt x="2071969" y="3359577"/>
                </a:lnTo>
                <a:lnTo>
                  <a:pt x="2071969" y="402120"/>
                </a:lnTo>
                <a:close/>
                <a:moveTo>
                  <a:pt x="863349" y="133260"/>
                </a:moveTo>
                <a:cubicBezTo>
                  <a:pt x="827594" y="133260"/>
                  <a:pt x="798608" y="163350"/>
                  <a:pt x="798608" y="200468"/>
                </a:cubicBezTo>
                <a:cubicBezTo>
                  <a:pt x="798608" y="237585"/>
                  <a:pt x="827594" y="267675"/>
                  <a:pt x="863349" y="267675"/>
                </a:cubicBezTo>
                <a:lnTo>
                  <a:pt x="1381284" y="267675"/>
                </a:lnTo>
                <a:cubicBezTo>
                  <a:pt x="1417040" y="267675"/>
                  <a:pt x="1446026" y="237585"/>
                  <a:pt x="1446026" y="200468"/>
                </a:cubicBezTo>
                <a:cubicBezTo>
                  <a:pt x="1446026" y="163350"/>
                  <a:pt x="1417040" y="133260"/>
                  <a:pt x="1381284" y="133260"/>
                </a:cubicBezTo>
                <a:close/>
                <a:moveTo>
                  <a:pt x="631322" y="126821"/>
                </a:moveTo>
                <a:cubicBezTo>
                  <a:pt x="591553" y="126821"/>
                  <a:pt x="559314" y="159060"/>
                  <a:pt x="559314" y="198829"/>
                </a:cubicBezTo>
                <a:cubicBezTo>
                  <a:pt x="559314" y="238598"/>
                  <a:pt x="591553" y="270837"/>
                  <a:pt x="631322" y="270837"/>
                </a:cubicBezTo>
                <a:cubicBezTo>
                  <a:pt x="671091" y="270837"/>
                  <a:pt x="703330" y="238598"/>
                  <a:pt x="703330" y="198829"/>
                </a:cubicBezTo>
                <a:cubicBezTo>
                  <a:pt x="703330" y="159060"/>
                  <a:pt x="671091" y="126821"/>
                  <a:pt x="631322" y="126821"/>
                </a:cubicBezTo>
                <a:close/>
                <a:moveTo>
                  <a:pt x="374113" y="0"/>
                </a:moveTo>
                <a:lnTo>
                  <a:pt x="1870520" y="0"/>
                </a:lnTo>
                <a:cubicBezTo>
                  <a:pt x="2077136" y="0"/>
                  <a:pt x="2244633" y="173876"/>
                  <a:pt x="2244633" y="388361"/>
                </a:cubicBezTo>
                <a:lnTo>
                  <a:pt x="2244633" y="3644087"/>
                </a:lnTo>
                <a:cubicBezTo>
                  <a:pt x="2244633" y="3858572"/>
                  <a:pt x="2077136" y="4032448"/>
                  <a:pt x="1870520" y="4032448"/>
                </a:cubicBezTo>
                <a:lnTo>
                  <a:pt x="374113" y="4032448"/>
                </a:lnTo>
                <a:cubicBezTo>
                  <a:pt x="167497" y="4032448"/>
                  <a:pt x="0" y="3858572"/>
                  <a:pt x="0" y="3644087"/>
                </a:cubicBezTo>
                <a:lnTo>
                  <a:pt x="0" y="388361"/>
                </a:lnTo>
                <a:cubicBezTo>
                  <a:pt x="0" y="173876"/>
                  <a:pt x="167497" y="0"/>
                  <a:pt x="374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963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33500" y="1491630"/>
            <a:ext cx="2644455" cy="199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13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045692"/>
            <a:ext cx="9153525" cy="2097807"/>
          </a:xfrm>
          <a:custGeom>
            <a:avLst/>
            <a:gdLst>
              <a:gd name="connsiteX0" fmla="*/ 0 w 9144000"/>
              <a:gd name="connsiteY0" fmla="*/ 0 h 1059582"/>
              <a:gd name="connsiteX1" fmla="*/ 9144000 w 9144000"/>
              <a:gd name="connsiteY1" fmla="*/ 0 h 1059582"/>
              <a:gd name="connsiteX2" fmla="*/ 9144000 w 9144000"/>
              <a:gd name="connsiteY2" fmla="*/ 1059582 h 1059582"/>
              <a:gd name="connsiteX3" fmla="*/ 0 w 9144000"/>
              <a:gd name="connsiteY3" fmla="*/ 1059582 h 1059582"/>
              <a:gd name="connsiteX4" fmla="*/ 0 w 9144000"/>
              <a:gd name="connsiteY4" fmla="*/ 0 h 1059582"/>
              <a:gd name="connsiteX0" fmla="*/ 0 w 9153525"/>
              <a:gd name="connsiteY0" fmla="*/ 1038225 h 2097807"/>
              <a:gd name="connsiteX1" fmla="*/ 9153525 w 9153525"/>
              <a:gd name="connsiteY1" fmla="*/ 0 h 2097807"/>
              <a:gd name="connsiteX2" fmla="*/ 9144000 w 9153525"/>
              <a:gd name="connsiteY2" fmla="*/ 2097807 h 2097807"/>
              <a:gd name="connsiteX3" fmla="*/ 0 w 9153525"/>
              <a:gd name="connsiteY3" fmla="*/ 2097807 h 2097807"/>
              <a:gd name="connsiteX4" fmla="*/ 0 w 9153525"/>
              <a:gd name="connsiteY4" fmla="*/ 1038225 h 2097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2097807">
                <a:moveTo>
                  <a:pt x="0" y="1038225"/>
                </a:moveTo>
                <a:lnTo>
                  <a:pt x="9153525" y="0"/>
                </a:lnTo>
                <a:lnTo>
                  <a:pt x="9144000" y="2097807"/>
                </a:lnTo>
                <a:lnTo>
                  <a:pt x="0" y="2097807"/>
                </a:lnTo>
                <a:lnTo>
                  <a:pt x="0" y="10382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4344"/>
            <a:ext cx="3816424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0" y="1374774"/>
            <a:ext cx="3455535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4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942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35891" y="3075998"/>
            <a:ext cx="2862064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90886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94420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43942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6890886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59012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theme" Target="../theme/theme2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10" Type="http://schemas.openxmlformats.org/officeDocument/2006/relationships/slideLayout" Target="../slideLayouts/slideLayout27.xml"  /><Relationship Id="rId11" Type="http://schemas.openxmlformats.org/officeDocument/2006/relationships/slideLayout" Target="../slideLayouts/slideLayout28.xml"  /><Relationship Id="rId12" Type="http://schemas.openxmlformats.org/officeDocument/2006/relationships/slideLayout" Target="../slideLayouts/slideLayout29.xml"  /><Relationship Id="rId13" Type="http://schemas.openxmlformats.org/officeDocument/2006/relationships/slideLayout" Target="../slideLayouts/slideLayout30.xml"  /><Relationship Id="rId14" Type="http://schemas.openxmlformats.org/officeDocument/2006/relationships/slideLayout" Target="../slideLayouts/slideLayout31.xml"  /><Relationship Id="rId15" Type="http://schemas.openxmlformats.org/officeDocument/2006/relationships/theme" Target="../theme/theme3.xml"  /><Relationship Id="rId2" Type="http://schemas.openxmlformats.org/officeDocument/2006/relationships/slideLayout" Target="../slideLayouts/slideLayout19.xml"  /><Relationship Id="rId3" Type="http://schemas.openxmlformats.org/officeDocument/2006/relationships/slideLayout" Target="../slideLayouts/slideLayout20.xml"  /><Relationship Id="rId4" Type="http://schemas.openxmlformats.org/officeDocument/2006/relationships/slideLayout" Target="../slideLayouts/slideLayout21.xml"  /><Relationship Id="rId5" Type="http://schemas.openxmlformats.org/officeDocument/2006/relationships/slideLayout" Target="../slideLayouts/slideLayout22.xml"  /><Relationship Id="rId6" Type="http://schemas.openxmlformats.org/officeDocument/2006/relationships/slideLayout" Target="../slideLayouts/slideLayout23.xml"  /><Relationship Id="rId7" Type="http://schemas.openxmlformats.org/officeDocument/2006/relationships/slideLayout" Target="../slideLayouts/slideLayout24.xml"  /><Relationship Id="rId8" Type="http://schemas.openxmlformats.org/officeDocument/2006/relationships/slideLayout" Target="../slideLayouts/slideLayout25.xml"  /><Relationship Id="rId9" Type="http://schemas.openxmlformats.org/officeDocument/2006/relationships/slideLayout" Target="../slideLayouts/slideLayout26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73" r:id="rId5"/>
    <p:sldLayoutId id="2147483655" r:id="rId6"/>
    <p:sldLayoutId id="2147483665" r:id="rId7"/>
    <p:sldLayoutId id="2147483666" r:id="rId8"/>
    <p:sldLayoutId id="2147483667" r:id="rId9"/>
    <p:sldLayoutId id="2147483674" r:id="rId10"/>
    <p:sldLayoutId id="2147483669" r:id="rId11"/>
    <p:sldLayoutId id="2147483662" r:id="rId12"/>
    <p:sldLayoutId id="2147483672" r:id="rId13"/>
    <p:sldLayoutId id="2147483664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199" y="205978"/>
            <a:ext cx="8229598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200150"/>
            <a:ext cx="8229598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2019-06-24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0.xml"  /><Relationship Id="rId2" Type="http://schemas.openxmlformats.org/officeDocument/2006/relationships/image" Target="../media/image1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Relationship Id="rId2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jpeg"  /><Relationship Id="rId5" Type="http://schemas.openxmlformats.org/officeDocument/2006/relationships/image" Target="../media/image39.png"  /><Relationship Id="rId6" Type="http://schemas.openxmlformats.org/officeDocument/2006/relationships/image" Target="../media/image40.jpeg"  /><Relationship Id="rId7" Type="http://schemas.openxmlformats.org/officeDocument/2006/relationships/image" Target="../media/image41.jpe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1.jpeg"  /><Relationship Id="rId3" Type="http://schemas.openxmlformats.org/officeDocument/2006/relationships/image" Target="../media/image40.jpe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jpeg"  /><Relationship Id="rId8" Type="http://schemas.openxmlformats.org/officeDocument/2006/relationships/image" Target="../media/image4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38.jpeg"  /><Relationship Id="rId3" Type="http://schemas.openxmlformats.org/officeDocument/2006/relationships/image" Target="../media/image39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10" Type="http://schemas.openxmlformats.org/officeDocument/2006/relationships/image" Target="../media/image56.jpeg"  /><Relationship Id="rId11" Type="http://schemas.openxmlformats.org/officeDocument/2006/relationships/image" Target="../media/image57.jpeg"  /><Relationship Id="rId12" Type="http://schemas.openxmlformats.org/officeDocument/2006/relationships/image" Target="../media/image58.png"  /><Relationship Id="rId13" Type="http://schemas.openxmlformats.org/officeDocument/2006/relationships/image" Target="../media/image59.png"  /><Relationship Id="rId14" Type="http://schemas.openxmlformats.org/officeDocument/2006/relationships/image" Target="../media/image60.png"  /><Relationship Id="rId15" Type="http://schemas.openxmlformats.org/officeDocument/2006/relationships/image" Target="../media/image61.jpeg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jpe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jpeg"  /><Relationship Id="rId9" Type="http://schemas.openxmlformats.org/officeDocument/2006/relationships/image" Target="../media/image5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62.jpe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6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png"  /><Relationship Id="rId3" Type="http://schemas.openxmlformats.org/officeDocument/2006/relationships/image" Target="../media/image71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5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0" y="3147814"/>
            <a:ext cx="9144000" cy="1656184"/>
          </a:xfrm>
          <a:prstGeom prst="rect">
            <a:avLst/>
          </a:prstGeom>
          <a:solidFill>
            <a:schemeClr val="tx1">
              <a:lumMod val="10000"/>
              <a:lumOff val="90000"/>
              <a:alpha val="61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 lang="ko-KR" altLang="en-US"/>
            </a:pPr>
            <a:r>
              <a:rPr lang="en-US" altLang="ko-KR">
                <a:ea typeface="맑은 고딕"/>
              </a:rPr>
              <a:t>Ohora</a:t>
            </a:r>
            <a:r>
              <a:rPr lang="ko-KR" altLang="en-US">
                <a:ea typeface="맑은 고딕"/>
              </a:rPr>
              <a:t> 매뉴얼 전문 사이트</a:t>
            </a:r>
            <a:endParaRPr lang="ko-KR" altLang="en-US">
              <a:ea typeface="맑은 고딕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/>
        <p:txBody>
          <a:bodyPr/>
          <a:lstStyle/>
          <a:p>
            <a:pPr lvl="0">
              <a:defRPr lang="ko-KR"/>
            </a:pPr>
            <a:r>
              <a:rPr lang="ko-KR" altLang="en-US" b="1">
                <a:ea typeface="맑은 고딕"/>
              </a:rPr>
              <a:t>최익현</a:t>
            </a:r>
            <a:r>
              <a:rPr lang="ko-KR" altLang="en-US">
                <a:ea typeface="맑은 고딕"/>
              </a:rPr>
              <a:t> 우승완 김의주 이대구</a:t>
            </a:r>
            <a:endParaRPr lang="ko-KR" altLang="en-US"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주요기능 소개</a:t>
            </a:r>
            <a:endParaRPr lang="ko-KR" altLang="en-US"/>
          </a:p>
        </p:txBody>
      </p:sp>
      <p:sp>
        <p:nvSpPr>
          <p:cNvPr id="9" name="Pie 24"/>
          <p:cNvSpPr/>
          <p:nvPr/>
        </p:nvSpPr>
        <p:spPr>
          <a:xfrm>
            <a:off x="1763688" y="2222550"/>
            <a:ext cx="698400" cy="698400"/>
          </a:xfrm>
          <a:custGeom>
            <a:avLst/>
            <a:gd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주요기능 소개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매뉴얼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5222" y="3773805"/>
            <a:ext cx="213401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원하는 제품에 대한 매뉴얼을 검색할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4990" y="3783330"/>
            <a:ext cx="213401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매뉴얼을 알기 쉽게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볼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4758" y="3773805"/>
            <a:ext cx="213401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매뉴얼을 보다 편하게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등록할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970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1"/>
                </a:solidFill>
                <a:cs typeface="Arial"/>
              </a:rPr>
              <a:t>매뉴얼 검색</a:t>
            </a:r>
            <a:endParaRPr lang="ko-KR" altLang="en-US" sz="1200">
              <a:solidFill>
                <a:schemeClr val="accent1"/>
              </a:solidFill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9076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2"/>
                </a:solidFill>
                <a:cs typeface="Arial"/>
              </a:rPr>
              <a:t>매뉴얼 열람</a:t>
            </a:r>
            <a:endParaRPr lang="ko-KR" altLang="en-US" sz="12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2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3"/>
                </a:solidFill>
                <a:cs typeface="Arial"/>
              </a:rPr>
              <a:t>매뉴얼 추가</a:t>
            </a:r>
            <a:endParaRPr lang="ko-KR" altLang="en-US" sz="120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11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3" name=""/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"/>
          <p:cNvPicPr>
            <a:picLocks noGrp="1" noChangeAspect="1"/>
          </p:cNvPicPr>
          <p:nvPr>
            <p:ph type="pic" idx="14"/>
          </p:nvPr>
        </p:nvPicPr>
        <p:blipFill rotWithShape="1">
          <a:blip r:embed="rId4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주요기능 소개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제품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5222" y="3792855"/>
            <a:ext cx="213401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어떤 제품들이 등록돼 있는지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볼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1" y="3811905"/>
            <a:ext cx="230425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제품의 만족도, 그와 관련된 사람들의 반응을 알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4758" y="3773805"/>
            <a:ext cx="213401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제품을 간단하게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등록할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970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1"/>
                </a:solidFill>
                <a:cs typeface="Arial"/>
              </a:rPr>
              <a:t>제품 검색</a:t>
            </a:r>
            <a:endParaRPr lang="ko-KR" altLang="en-US" sz="1200">
              <a:solidFill>
                <a:schemeClr val="accent1"/>
              </a:solidFill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9076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2"/>
                </a:solidFill>
                <a:cs typeface="Arial"/>
              </a:rPr>
              <a:t>제품 열람</a:t>
            </a:r>
            <a:endParaRPr lang="ko-KR" altLang="en-US" sz="12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2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3"/>
                </a:solidFill>
                <a:cs typeface="Arial"/>
              </a:rPr>
              <a:t>제품 추가/변경</a:t>
            </a:r>
            <a:endParaRPr lang="ko-KR" altLang="en-US" sz="120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11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3" name=""/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483054" y="1491629"/>
            <a:ext cx="2169066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"/>
          <p:cNvPicPr>
            <a:picLocks noGrp="1" noChangeAspect="1"/>
          </p:cNvPicPr>
          <p:nvPr>
            <p:ph type="pic" idx="14"/>
          </p:nvPr>
        </p:nvPicPr>
        <p:blipFill rotWithShape="1">
          <a:blip r:embed="rId4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주요기능 소개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리뷰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5222" y="3783330"/>
            <a:ext cx="213401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궁금한 제품의 리뷰가 있는지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검색 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1" y="3830955"/>
            <a:ext cx="230425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궁금한 제품에 대해 상세한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리뷰를 볼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4758" y="3783330"/>
            <a:ext cx="213401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원하는 제품의 리뷰를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자유롭게 등록할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970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1"/>
                </a:solidFill>
                <a:cs typeface="Arial"/>
              </a:rPr>
              <a:t>리뷰 검색</a:t>
            </a:r>
            <a:endParaRPr lang="ko-KR" altLang="en-US" sz="1200">
              <a:solidFill>
                <a:schemeClr val="accent1"/>
              </a:solidFill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9076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2"/>
                </a:solidFill>
                <a:cs typeface="Arial"/>
              </a:rPr>
              <a:t>리뷰 열람</a:t>
            </a:r>
            <a:endParaRPr lang="ko-KR" altLang="en-US" sz="12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2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3"/>
                </a:solidFill>
                <a:cs typeface="Arial"/>
              </a:rPr>
              <a:t>리뷰 추가/변경</a:t>
            </a:r>
            <a:endParaRPr lang="ko-KR" altLang="en-US" sz="120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11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3" name=""/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"/>
          <p:cNvPicPr>
            <a:picLocks noGrp="1" noChangeAspect="1"/>
          </p:cNvPicPr>
          <p:nvPr>
            <p:ph type="pic" idx="14"/>
          </p:nvPr>
        </p:nvPicPr>
        <p:blipFill rotWithShape="1">
          <a:blip r:embed="rId4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주요기능 소개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팁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5222" y="3792855"/>
            <a:ext cx="213401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내용을 포함하여 쉽게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팁을 조회할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1" y="3830955"/>
            <a:ext cx="230425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다른 사용자들의 팁을 자유롭게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볼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7099" y="3792855"/>
            <a:ext cx="232933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기존의 팁에 자신만의 팁을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더 추가하여 등록할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970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1"/>
                </a:solidFill>
                <a:cs typeface="Arial"/>
              </a:rPr>
              <a:t>팁 검색</a:t>
            </a:r>
            <a:endParaRPr lang="ko-KR" altLang="en-US" sz="1200">
              <a:solidFill>
                <a:schemeClr val="accent1"/>
              </a:solidFill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9076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2"/>
                </a:solidFill>
                <a:cs typeface="Arial"/>
              </a:rPr>
              <a:t>팁 열람</a:t>
            </a:r>
            <a:endParaRPr lang="ko-KR" altLang="en-US" sz="12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2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3"/>
                </a:solidFill>
                <a:cs typeface="Arial"/>
              </a:rPr>
              <a:t>팁 변경</a:t>
            </a:r>
            <a:endParaRPr lang="ko-KR" altLang="en-US" sz="120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11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3" name=""/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"/>
          <p:cNvPicPr>
            <a:picLocks noGrp="1" noChangeAspect="1"/>
          </p:cNvPicPr>
          <p:nvPr>
            <p:ph type="pic" idx="14"/>
          </p:nvPr>
        </p:nvPicPr>
        <p:blipFill rotWithShape="1">
          <a:blip r:embed="rId4"/>
          <a:srcRect l="17400" r="1740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주요기능 소개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자유게시판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2643" y="3811905"/>
            <a:ext cx="227917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다른 사용자들과 자유롭게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커뮤니티를 즐기실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1" y="3840480"/>
            <a:ext cx="230425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자신 또는 다른 사용자들의 글을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자유롭게 조회할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7099" y="3802380"/>
            <a:ext cx="232933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자기만의 의견을 자유롭게 게시할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970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1"/>
                </a:solidFill>
                <a:cs typeface="Arial"/>
              </a:rPr>
              <a:t>자유게시판</a:t>
            </a:r>
            <a:endParaRPr lang="ko-KR" altLang="en-US" sz="1200">
              <a:solidFill>
                <a:schemeClr val="accent1"/>
              </a:solidFill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9076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2"/>
                </a:solidFill>
                <a:cs typeface="Arial"/>
              </a:rPr>
              <a:t>자유게시판 열람</a:t>
            </a:r>
            <a:endParaRPr lang="ko-KR" altLang="en-US" sz="12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2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3"/>
                </a:solidFill>
                <a:cs typeface="Arial"/>
              </a:rPr>
              <a:t>자유게시판 추가/변경</a:t>
            </a:r>
            <a:endParaRPr lang="ko-KR" altLang="en-US" sz="120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11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3" name=""/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"/>
          <p:cNvPicPr>
            <a:picLocks noGrp="1" noChangeAspect="1"/>
          </p:cNvPicPr>
          <p:nvPr>
            <p:ph type="pic" idx="14"/>
          </p:nvPr>
        </p:nvPicPr>
        <p:blipFill rotWithShape="1">
          <a:blip r:embed="rId4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주요기능 소개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서비스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5222" y="3716655"/>
            <a:ext cx="2134019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사이트에 대하여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공지사항을 등록/열람 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1" y="3840480"/>
            <a:ext cx="230425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사이트 이용 방법에 대하여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문의 및 답변을 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7099" y="3802380"/>
            <a:ext cx="232933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사이트 이용에 관하여 자주 묻는 질문을 모아 볼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970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1"/>
                </a:solidFill>
                <a:cs typeface="Arial"/>
              </a:rPr>
              <a:t>공지사항</a:t>
            </a:r>
            <a:endParaRPr lang="ko-KR" altLang="en-US" sz="1200">
              <a:solidFill>
                <a:schemeClr val="accent1"/>
              </a:solidFill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9076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accent2"/>
                </a:solidFill>
                <a:cs typeface="Arial"/>
              </a:rPr>
              <a:t>QnA</a:t>
            </a:r>
            <a:endParaRPr lang="en-US" altLang="ko-KR" sz="12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2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accent3"/>
                </a:solidFill>
                <a:cs typeface="Arial"/>
              </a:rPr>
              <a:t>FAQ</a:t>
            </a:r>
            <a:endParaRPr lang="en-US" altLang="ko-KR" sz="120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11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3" name=""/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"/>
          <p:cNvPicPr>
            <a:picLocks noGrp="1" noChangeAspect="1"/>
          </p:cNvPicPr>
          <p:nvPr>
            <p:ph type="pic" idx="14"/>
          </p:nvPr>
        </p:nvPicPr>
        <p:blipFill rotWithShape="1">
          <a:blip r:embed="rId4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주요기능 소개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회원 관리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5222" y="3821430"/>
            <a:ext cx="2134019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기업 회원과 일반 회원을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나누어서 가입할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1" y="3840480"/>
            <a:ext cx="230425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사용자가 잊어버린 비밀번호를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빠르게 찾을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7099" y="3840480"/>
            <a:ext cx="2329337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사이트 이용에 불편한 사항이 있으면 탈퇴할 수 있습니다.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970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1"/>
                </a:solidFill>
                <a:cs typeface="Arial"/>
              </a:rPr>
              <a:t>회원 가입</a:t>
            </a:r>
            <a:endParaRPr lang="ko-KR" altLang="en-US" sz="1200">
              <a:solidFill>
                <a:schemeClr val="accent1"/>
              </a:solidFill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9076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2"/>
                </a:solidFill>
                <a:cs typeface="Arial"/>
              </a:rPr>
              <a:t>비밀번호 찾기</a:t>
            </a:r>
            <a:endParaRPr lang="ko-KR" altLang="en-US" sz="12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2" y="1175021"/>
            <a:ext cx="214584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accent3"/>
                </a:solidFill>
                <a:cs typeface="Arial"/>
              </a:rPr>
              <a:t>회원 탈퇴</a:t>
            </a:r>
            <a:endParaRPr lang="ko-KR" altLang="en-US" sz="120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11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7370" r="173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3" name=""/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17340" r="1734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"/>
          <p:cNvPicPr>
            <a:picLocks noGrp="1" noChangeAspect="1"/>
          </p:cNvPicPr>
          <p:nvPr>
            <p:ph type="pic" idx="14"/>
          </p:nvPr>
        </p:nvPicPr>
        <p:blipFill rotWithShape="1">
          <a:blip r:embed="rId4"/>
          <a:srcRect l="17360" r="1736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시연</a:t>
            </a:r>
            <a:endParaRPr lang="ko-KR" altLang="en-US"/>
          </a:p>
        </p:txBody>
      </p:sp>
      <p:sp>
        <p:nvSpPr>
          <p:cNvPr id="9" name="Rectangle 7"/>
          <p:cNvSpPr/>
          <p:nvPr/>
        </p:nvSpPr>
        <p:spPr>
          <a:xfrm rot="18545764">
            <a:off x="1960178" y="2229750"/>
            <a:ext cx="309600" cy="684000"/>
          </a:xfrm>
          <a:custGeom>
            <a:avLst/>
            <a:gd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-1599" y="-899"/>
            <a:ext cx="9145600" cy="5144400"/>
          </a:xfrm>
          <a:prstGeom prst="rect">
            <a:avLst/>
          </a:prstGeom>
          <a:solidFill>
            <a:schemeClr val="bg1">
              <a:lumMod val="70000"/>
              <a:alpha val="8000"/>
            </a:schemeClr>
          </a:solidFill>
        </p:spPr>
      </p:pic>
      <p:sp>
        <p:nvSpPr>
          <p:cNvPr id="7" name="Rectangle 6"/>
          <p:cNvSpPr/>
          <p:nvPr/>
        </p:nvSpPr>
        <p:spPr>
          <a:xfrm>
            <a:off x="5064855" y="1743658"/>
            <a:ext cx="2783509" cy="5772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Ohora</a:t>
            </a:r>
            <a:endParaRPr lang="en-US" altLang="ko-KR" sz="32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2062" y="1491630"/>
            <a:ext cx="2539938" cy="1796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cs typeface="Arial"/>
              </a:rPr>
              <a:t>당신은 이곳에서 </a:t>
            </a:r>
            <a:endParaRPr lang="ko-KR" altLang="en-US" sz="16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cs typeface="Arial"/>
              </a:rPr>
              <a:t>기존보다 간단하게 </a:t>
            </a:r>
            <a:endParaRPr lang="ko-KR" altLang="en-US" sz="16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cs typeface="Arial"/>
              </a:rPr>
              <a:t>매뉴얼을 보고, </a:t>
            </a:r>
            <a:endParaRPr lang="ko-KR" altLang="en-US" sz="16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cs typeface="Arial"/>
              </a:rPr>
              <a:t>몰랐던 기능을 알고, </a:t>
            </a:r>
            <a:endParaRPr lang="ko-KR" altLang="en-US" sz="16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cs typeface="Arial"/>
              </a:rPr>
              <a:t>다른 사람들의 경험과</a:t>
            </a:r>
            <a:endParaRPr lang="ko-KR" altLang="en-US" sz="16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cs typeface="Arial"/>
              </a:rPr>
              <a:t> 노하우마저 </a:t>
            </a:r>
            <a:endParaRPr lang="ko-KR" altLang="en-US" sz="16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cs typeface="Arial"/>
              </a:rPr>
              <a:t>알게 될 것입니다.</a:t>
            </a:r>
            <a:r>
              <a:rPr lang="en-US" altLang="ko-KR" sz="1600" b="1">
                <a:solidFill>
                  <a:schemeClr val="bg1"/>
                </a:solidFill>
                <a:cs typeface="Arial"/>
              </a:rPr>
              <a:t>   </a:t>
            </a:r>
            <a:endParaRPr lang="en-US" altLang="ko-KR" sz="1600" b="1">
              <a:solidFill>
                <a:schemeClr val="bg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5004048" y="2283718"/>
            <a:ext cx="280831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3600">
                <a:solidFill>
                  <a:schemeClr val="bg1"/>
                </a:solidFill>
                <a:cs typeface="Arial"/>
              </a:rPr>
              <a:t>Contents</a:t>
            </a:r>
            <a:endParaRPr lang="en-US" altLang="ko-KR" sz="3600">
              <a:solidFill>
                <a:schemeClr val="bg1"/>
              </a:solidFill>
              <a:cs typeface="Arial"/>
            </a:endParaRPr>
          </a:p>
        </p:txBody>
      </p:sp>
      <p:sp>
        <p:nvSpPr>
          <p:cNvPr id="39" name="TextBox 10"/>
          <p:cNvSpPr txBox="1"/>
          <p:nvPr/>
        </p:nvSpPr>
        <p:spPr>
          <a:xfrm>
            <a:off x="2564378" y="3853072"/>
            <a:ext cx="1611578" cy="301151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팀원 소개 및 소감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0" name="TextBox 10"/>
          <p:cNvSpPr txBox="1"/>
          <p:nvPr/>
        </p:nvSpPr>
        <p:spPr>
          <a:xfrm>
            <a:off x="2564378" y="1188549"/>
            <a:ext cx="1359550" cy="30138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현황 및 문제점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3" name="TextBox 10"/>
          <p:cNvSpPr txBox="1"/>
          <p:nvPr/>
        </p:nvSpPr>
        <p:spPr>
          <a:xfrm>
            <a:off x="2564378" y="1743467"/>
            <a:ext cx="1503566" cy="30101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해결방안 및 이점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6" name="TextBox 10"/>
          <p:cNvSpPr txBox="1"/>
          <p:nvPr/>
        </p:nvSpPr>
        <p:spPr>
          <a:xfrm>
            <a:off x="2564378" y="2815017"/>
            <a:ext cx="531458" cy="301759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시연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9" name="TextBox 10"/>
          <p:cNvSpPr txBox="1"/>
          <p:nvPr/>
        </p:nvSpPr>
        <p:spPr>
          <a:xfrm>
            <a:off x="2564378" y="3368588"/>
            <a:ext cx="1503566" cy="30099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시스템 아키텍처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1" name="TextBox 4"/>
          <p:cNvSpPr txBox="1"/>
          <p:nvPr/>
        </p:nvSpPr>
        <p:spPr>
          <a:xfrm>
            <a:off x="1763688" y="1131590"/>
            <a:ext cx="604639" cy="428633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1"/>
                </a:solidFill>
                <a:cs typeface="Arial"/>
              </a:rPr>
              <a:t>01</a:t>
            </a:r>
            <a:endParaRPr lang="en-US" altLang="ko-KR" sz="28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62" name="TextBox 4"/>
          <p:cNvSpPr txBox="1"/>
          <p:nvPr/>
        </p:nvSpPr>
        <p:spPr>
          <a:xfrm>
            <a:off x="1763688" y="1671650"/>
            <a:ext cx="604639" cy="429151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2"/>
                </a:solidFill>
                <a:cs typeface="Arial"/>
              </a:rPr>
              <a:t>02</a:t>
            </a:r>
            <a:endParaRPr lang="en-US" altLang="ko-KR" sz="2800" b="1">
              <a:solidFill>
                <a:schemeClr val="accent2"/>
              </a:solidFill>
              <a:cs typeface="Arial"/>
            </a:endParaRPr>
          </a:p>
        </p:txBody>
      </p:sp>
      <p:sp>
        <p:nvSpPr>
          <p:cNvPr id="63" name="TextBox 4"/>
          <p:cNvSpPr txBox="1"/>
          <p:nvPr/>
        </p:nvSpPr>
        <p:spPr>
          <a:xfrm>
            <a:off x="1763688" y="2751770"/>
            <a:ext cx="604639" cy="429272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3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3"/>
                </a:solidFill>
                <a:cs typeface="Arial"/>
              </a:rPr>
              <a:t>4</a:t>
            </a:r>
            <a:endParaRPr lang="ko-KR" altLang="en-US" sz="2800" b="1">
              <a:solidFill>
                <a:schemeClr val="accent3"/>
              </a:solidFill>
              <a:cs typeface="Arial"/>
            </a:endParaRPr>
          </a:p>
        </p:txBody>
      </p:sp>
      <p:sp>
        <p:nvSpPr>
          <p:cNvPr id="64" name="TextBox 4"/>
          <p:cNvSpPr txBox="1"/>
          <p:nvPr/>
        </p:nvSpPr>
        <p:spPr>
          <a:xfrm>
            <a:off x="1763688" y="3291830"/>
            <a:ext cx="604639" cy="429182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4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4"/>
                </a:solidFill>
                <a:cs typeface="Arial"/>
              </a:rPr>
              <a:t>5</a:t>
            </a:r>
            <a:endParaRPr lang="ko-KR" altLang="en-US" sz="2800" b="1">
              <a:solidFill>
                <a:schemeClr val="accent4"/>
              </a:solidFill>
              <a:cs typeface="Arial"/>
            </a:endParaRPr>
          </a:p>
        </p:txBody>
      </p:sp>
      <p:sp>
        <p:nvSpPr>
          <p:cNvPr id="65" name="TextBox 4"/>
          <p:cNvSpPr txBox="1"/>
          <p:nvPr/>
        </p:nvSpPr>
        <p:spPr>
          <a:xfrm>
            <a:off x="1763688" y="3795886"/>
            <a:ext cx="604639" cy="428786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accent5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5"/>
                </a:solidFill>
                <a:cs typeface="Arial"/>
              </a:rPr>
              <a:t>6</a:t>
            </a:r>
            <a:endParaRPr lang="ko-KR" altLang="en-US" sz="2800" b="1">
              <a:solidFill>
                <a:schemeClr val="accent5"/>
              </a:solidFill>
              <a:cs typeface="Arial"/>
            </a:endParaRPr>
          </a:p>
        </p:txBody>
      </p:sp>
      <p:sp>
        <p:nvSpPr>
          <p:cNvPr id="66" name="TextBox 10"/>
          <p:cNvSpPr txBox="1"/>
          <p:nvPr/>
        </p:nvSpPr>
        <p:spPr>
          <a:xfrm>
            <a:off x="2564378" y="2283351"/>
            <a:ext cx="1503566" cy="301000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400" b="1">
                <a:solidFill>
                  <a:schemeClr val="bg1"/>
                </a:solidFill>
                <a:cs typeface="Arial"/>
              </a:rPr>
              <a:t>주요기능 소개</a:t>
            </a:r>
            <a:endParaRPr lang="ko-KR" altLang="en-US" sz="1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7" name="TextBox 4"/>
          <p:cNvSpPr txBox="1"/>
          <p:nvPr/>
        </p:nvSpPr>
        <p:spPr>
          <a:xfrm>
            <a:off x="1763688" y="2211710"/>
            <a:ext cx="604639" cy="428965"/>
          </a:xfrm>
          <a:prstGeom prst="rect">
            <a:avLst/>
          </a:prstGeom>
          <a:noFill/>
        </p:spPr>
        <p:txBody>
          <a:bodyPr wrap="square" tIns="0" bIns="0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2800" b="1">
                <a:solidFill>
                  <a:schemeClr val="accent2"/>
                </a:solidFill>
                <a:cs typeface="Arial"/>
              </a:rPr>
              <a:t>0</a:t>
            </a:r>
            <a:r>
              <a:rPr lang="ko-KR" altLang="en-US" sz="2800" b="1">
                <a:solidFill>
                  <a:schemeClr val="accent2"/>
                </a:solidFill>
                <a:cs typeface="Arial"/>
              </a:rPr>
              <a:t>3</a:t>
            </a:r>
            <a:endParaRPr lang="ko-KR" altLang="en-US" sz="2800" b="1">
              <a:solidFill>
                <a:schemeClr val="accent2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아키텍처</a:t>
            </a:r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8960" y="2643758"/>
            <a:ext cx="518356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시스템 연계구조도</a:t>
            </a:r>
            <a:endParaRPr lang="ko-KR" altLang="en-US"/>
          </a:p>
        </p:txBody>
      </p:sp>
      <p:sp>
        <p:nvSpPr>
          <p:cNvPr id="16" name="Oval 25"/>
          <p:cNvSpPr>
            <a:spLocks noChangeAspect="1"/>
          </p:cNvSpPr>
          <p:nvPr/>
        </p:nvSpPr>
        <p:spPr>
          <a:xfrm>
            <a:off x="1799692" y="2211750"/>
            <a:ext cx="719019" cy="720000"/>
          </a:xfrm>
          <a:custGeom>
            <a:avLst/>
            <a:gd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/>
              <a:t>ㅋ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3096344" cy="75608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시스템 연계구조도</a:t>
            </a:r>
            <a:endParaRPr lang="ko-KR" altLang="en-US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359532" y="843558"/>
            <a:ext cx="8460940" cy="396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76356" y="3615866"/>
            <a:ext cx="720000" cy="720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76356" y="1347614"/>
            <a:ext cx="720000" cy="7200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8783" y="987574"/>
            <a:ext cx="1089320" cy="612000"/>
          </a:xfrm>
          <a:prstGeom prst="rect">
            <a:avLst/>
          </a:prstGeom>
        </p:spPr>
      </p:pic>
      <p:sp>
        <p:nvSpPr>
          <p:cNvPr id="9" name="Rounded Rectangle 3"/>
          <p:cNvSpPr>
            <a:spLocks noChangeAspect="1"/>
          </p:cNvSpPr>
          <p:nvPr/>
        </p:nvSpPr>
        <p:spPr>
          <a:xfrm>
            <a:off x="4391980" y="1671710"/>
            <a:ext cx="540000" cy="54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0112" y="1671650"/>
            <a:ext cx="540000" cy="54000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7564" y="1059582"/>
            <a:ext cx="882119" cy="72000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19572" y="2643818"/>
            <a:ext cx="720000" cy="54000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519772" y="2571750"/>
            <a:ext cx="1133333" cy="72000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48244" y="2571750"/>
            <a:ext cx="720000" cy="720000"/>
          </a:xfrm>
          <a:prstGeom prst="rect">
            <a:avLst/>
          </a:prstGeom>
        </p:spPr>
      </p:pic>
      <p:cxnSp>
        <p:nvCxnSpPr>
          <p:cNvPr id="22" name=""/>
          <p:cNvCxnSpPr>
            <a:stCxn id="15" idx="1"/>
            <a:endCxn id="21" idx="0"/>
          </p:cNvCxnSpPr>
          <p:nvPr/>
        </p:nvCxnSpPr>
        <p:spPr>
          <a:xfrm rot="10800000" flipV="1">
            <a:off x="6408244" y="1707614"/>
            <a:ext cx="1368112" cy="864136"/>
          </a:xfrm>
          <a:prstGeom prst="straightConnector1">
            <a:avLst/>
          </a:prstGeom>
          <a:ln w="38100" algn="ctr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/>
          <p:cNvCxnSpPr>
            <a:stCxn id="21" idx="2"/>
            <a:endCxn id="14" idx="1"/>
          </p:cNvCxnSpPr>
          <p:nvPr/>
        </p:nvCxnSpPr>
        <p:spPr>
          <a:xfrm>
            <a:off x="6408244" y="3291750"/>
            <a:ext cx="1368112" cy="684116"/>
          </a:xfrm>
          <a:prstGeom prst="straightConnector1">
            <a:avLst/>
          </a:prstGeom>
          <a:ln w="38100" algn="ctr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>
            <a:stCxn id="21" idx="0"/>
          </p:cNvCxnSpPr>
          <p:nvPr/>
        </p:nvCxnSpPr>
        <p:spPr>
          <a:xfrm rot="16200000" flipV="1">
            <a:off x="5616136" y="1779642"/>
            <a:ext cx="900100" cy="684116"/>
          </a:xfrm>
          <a:prstGeom prst="straightConnector1">
            <a:avLst/>
          </a:prstGeom>
          <a:ln w="38100" algn="ctr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endCxn id="20" idx="0"/>
          </p:cNvCxnSpPr>
          <p:nvPr/>
        </p:nvCxnSpPr>
        <p:spPr>
          <a:xfrm rot="10800000" flipV="1">
            <a:off x="3086439" y="1671650"/>
            <a:ext cx="1125521" cy="900100"/>
          </a:xfrm>
          <a:prstGeom prst="straightConnector1">
            <a:avLst/>
          </a:prstGeom>
          <a:ln w="38100" algn="ctr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>
            <a:stCxn id="20" idx="1"/>
            <a:endCxn id="19" idx="3"/>
          </p:cNvCxnSpPr>
          <p:nvPr/>
        </p:nvCxnSpPr>
        <p:spPr>
          <a:xfrm rot="10800000">
            <a:off x="1439572" y="2913818"/>
            <a:ext cx="1080200" cy="17932"/>
          </a:xfrm>
          <a:prstGeom prst="straightConnector1">
            <a:avLst/>
          </a:prstGeom>
          <a:ln w="38100" algn="ctr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>
            <a:stCxn id="33" idx="0"/>
            <a:endCxn id="21" idx="1"/>
          </p:cNvCxnSpPr>
          <p:nvPr/>
        </p:nvCxnSpPr>
        <p:spPr>
          <a:xfrm flipV="1">
            <a:off x="4906888" y="2933338"/>
            <a:ext cx="1141356" cy="898552"/>
          </a:xfrm>
          <a:prstGeom prst="straightConnector1">
            <a:avLst/>
          </a:prstGeom>
          <a:ln w="38100" algn="ctr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>
            <a:stCxn id="18" idx="2"/>
            <a:endCxn id="19" idx="0"/>
          </p:cNvCxnSpPr>
          <p:nvPr/>
        </p:nvCxnSpPr>
        <p:spPr>
          <a:xfrm rot="5400000">
            <a:off x="651979" y="2207174"/>
            <a:ext cx="864236" cy="9051"/>
          </a:xfrm>
          <a:prstGeom prst="straightConnector1">
            <a:avLst/>
          </a:prstGeom>
          <a:ln w="38100" algn="ctr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/>
          <p:nvPr/>
        </p:nvSpPr>
        <p:spPr>
          <a:xfrm>
            <a:off x="4449688" y="383189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cxnSp>
        <p:nvCxnSpPr>
          <p:cNvPr id="34" name=""/>
          <p:cNvCxnSpPr>
            <a:stCxn id="33" idx="0"/>
            <a:endCxn id="20" idx="3"/>
          </p:cNvCxnSpPr>
          <p:nvPr/>
        </p:nvCxnSpPr>
        <p:spPr>
          <a:xfrm rot="10800000">
            <a:off x="3653105" y="2931750"/>
            <a:ext cx="1253782" cy="900140"/>
          </a:xfrm>
          <a:prstGeom prst="straightConnector1">
            <a:avLst/>
          </a:prstGeom>
          <a:ln w="38100" algn="ctr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아키텍처</a:t>
            </a:r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8960" y="2643758"/>
            <a:ext cx="518356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en-US" altLang="ko-KR"/>
              <a:t>S/W</a:t>
            </a:r>
            <a:r>
              <a:rPr lang="ko-KR" altLang="en-US"/>
              <a:t> 구조도</a:t>
            </a:r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1691680" y="2287350"/>
            <a:ext cx="864000" cy="568800"/>
          </a:xfrm>
          <a:custGeom>
            <a:avLst/>
            <a:gd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4860540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BackEnd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7" y="663538"/>
            <a:ext cx="8856984" cy="428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5468" y="1941710"/>
            <a:ext cx="960000" cy="720000"/>
          </a:xfrm>
          <a:prstGeom prst="rect">
            <a:avLst/>
          </a:prstGeom>
        </p:spPr>
      </p:pic>
      <p:grpSp>
        <p:nvGrpSpPr>
          <p:cNvPr id="39" name=""/>
          <p:cNvGrpSpPr/>
          <p:nvPr/>
        </p:nvGrpSpPr>
        <p:grpSpPr>
          <a:xfrm rot="0">
            <a:off x="3859145" y="1041610"/>
            <a:ext cx="1134655" cy="720000"/>
            <a:chOff x="-1134655" y="591610"/>
            <a:chExt cx="1134655" cy="720000"/>
          </a:xfrm>
        </p:grpSpPr>
        <p:pic>
          <p:nvPicPr>
            <p:cNvPr id="1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1134655" y="591610"/>
              <a:ext cx="882119" cy="720000"/>
            </a:xfrm>
            <a:prstGeom prst="rect">
              <a:avLst/>
            </a:prstGeom>
          </p:spPr>
        </p:pic>
        <p:pic>
          <p:nvPicPr>
            <p:cNvPr id="35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360000" y="843558"/>
              <a:ext cx="360000" cy="360000"/>
            </a:xfrm>
            <a:prstGeom prst="rect">
              <a:avLst/>
            </a:prstGeom>
          </p:spPr>
        </p:pic>
      </p:grpSp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25648" y="2121750"/>
            <a:ext cx="1892703" cy="900000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35561" y="1797734"/>
            <a:ext cx="1154482" cy="1080000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55636" y="3123846"/>
            <a:ext cx="762000" cy="762000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7856" y="3165846"/>
            <a:ext cx="1133333" cy="7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5112568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외부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API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8" y="699542"/>
            <a:ext cx="8856984" cy="428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3768" y="1131590"/>
            <a:ext cx="1922330" cy="1080000"/>
          </a:xfrm>
          <a:prstGeom prst="rect">
            <a:avLst/>
          </a:prstGeom>
        </p:spPr>
      </p:pic>
      <p:sp>
        <p:nvSpPr>
          <p:cNvPr id="9" name="Rounded Rectangle 3"/>
          <p:cNvSpPr>
            <a:spLocks noChangeAspect="1"/>
          </p:cNvSpPr>
          <p:nvPr/>
        </p:nvSpPr>
        <p:spPr>
          <a:xfrm>
            <a:off x="4032000" y="3471850"/>
            <a:ext cx="1080000" cy="1080000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5856" y="2643878"/>
            <a:ext cx="1080000" cy="108000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6136" y="2715766"/>
            <a:ext cx="1080000" cy="1080000"/>
          </a:xfrm>
          <a:prstGeom prst="rect">
            <a:avLst/>
          </a:prstGeom>
        </p:spPr>
      </p:pic>
      <p:grpSp>
        <p:nvGrpSpPr>
          <p:cNvPr id="47" name=""/>
          <p:cNvGrpSpPr/>
          <p:nvPr/>
        </p:nvGrpSpPr>
        <p:grpSpPr>
          <a:xfrm rot="0">
            <a:off x="4860312" y="1023578"/>
            <a:ext cx="2520000" cy="1548172"/>
            <a:chOff x="9246880" y="987494"/>
            <a:chExt cx="1800200" cy="967715"/>
          </a:xfrm>
        </p:grpSpPr>
        <p:pic>
          <p:nvPicPr>
            <p:cNvPr id="15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684568" y="987494"/>
              <a:ext cx="612068" cy="612068"/>
            </a:xfrm>
            <a:prstGeom prst="rect">
              <a:avLst/>
            </a:prstGeom>
          </p:spPr>
        </p:pic>
        <p:sp>
          <p:nvSpPr>
            <p:cNvPr id="46" name=""/>
            <p:cNvSpPr txBox="1"/>
            <p:nvPr/>
          </p:nvSpPr>
          <p:spPr>
            <a:xfrm>
              <a:off x="9246880" y="1559165"/>
              <a:ext cx="1800200" cy="396044"/>
            </a:xfrm>
            <a:prstGeom prst="rect">
              <a:avLst/>
            </a:prstGeom>
          </p:spPr>
          <p:txBody>
            <a:bodyPr vert="horz" wrap="none" lIns="91440" tIns="45720" rIns="91440" bIns="45720">
              <a:noAutofit/>
            </a:bodyPr>
            <a:p>
              <a:pPr>
                <a:defRPr lang="ko-KR" altLang="en-US"/>
              </a:pPr>
              <a:r>
                <a:rPr lang="en-US" altLang="ko-KR">
                  <a:latin typeface="맑은 고딕"/>
                  <a:ea typeface="맑은 고딕"/>
                  <a:cs typeface="맑은 고딕"/>
                </a:rPr>
                <a:t>CloudFlare CDN</a:t>
              </a:r>
              <a:endParaRPr lang="en-US" altLang="ko-KR"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6156684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</a:t>
            </a: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FrontEnd</a:t>
            </a:r>
            <a:endParaRPr lang="en-US" altLang="ko-KR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8" y="699542"/>
            <a:ext cx="8856984" cy="428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8204" y="1743750"/>
            <a:ext cx="828000" cy="828000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307" y="1111374"/>
            <a:ext cx="1676400" cy="167640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91497" y="3079707"/>
            <a:ext cx="720000" cy="100421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9975" y="2103698"/>
            <a:ext cx="1027868" cy="684000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43465" y="3691855"/>
            <a:ext cx="720000" cy="720000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2251497" y="4087819"/>
            <a:ext cx="1476164" cy="396044"/>
          </a:xfrm>
          <a:prstGeom prst="rect">
            <a:avLst/>
          </a:prstGeom>
        </p:spPr>
        <p:txBody>
          <a:bodyPr wrap="none"/>
          <a:p>
            <a:pPr>
              <a:defRPr lang="ko-KR" altLang="en-US"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animted.css</a:t>
            </a: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2699792" y="3327834"/>
            <a:ext cx="1872208" cy="396044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magnific-popup</a:t>
            </a: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68344" y="879562"/>
            <a:ext cx="1089988" cy="648000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64640" y="1887750"/>
            <a:ext cx="1067800" cy="684000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809800" y="735646"/>
            <a:ext cx="1462500" cy="900000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96236" y="2715766"/>
            <a:ext cx="2021084" cy="68400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436176" y="1455725"/>
            <a:ext cx="720000" cy="900000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001772" y="3543930"/>
            <a:ext cx="2854702" cy="64800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250218" y="2427834"/>
            <a:ext cx="1085977" cy="900000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572000" y="915566"/>
            <a:ext cx="900000" cy="90000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041899" y="1995762"/>
            <a:ext cx="1060200" cy="684000"/>
          </a:xfrm>
          <a:prstGeom prst="rect">
            <a:avLst/>
          </a:prstGeom>
        </p:spPr>
      </p:pic>
      <p:sp>
        <p:nvSpPr>
          <p:cNvPr id="65" name=""/>
          <p:cNvSpPr txBox="1"/>
          <p:nvPr/>
        </p:nvSpPr>
        <p:spPr>
          <a:xfrm>
            <a:off x="3419872" y="843558"/>
            <a:ext cx="1872208" cy="396044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pagination.js</a:t>
            </a: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4968044" y="3327834"/>
            <a:ext cx="1872208" cy="396044"/>
          </a:xfrm>
          <a:prstGeom prst="rect">
            <a:avLst/>
          </a:prstGeom>
        </p:spPr>
        <p:txBody>
          <a:bodyPr wrap="none"/>
          <a:lstStyle/>
          <a:p>
            <a:pPr>
              <a:defRPr lang="ko-KR" altLang="en-US"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BlueImp.js</a:t>
            </a: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/>
          <p:nvPr/>
        </p:nvSpPr>
        <p:spPr>
          <a:xfrm>
            <a:off x="71500" y="0"/>
            <a:ext cx="5112568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S/W </a:t>
            </a:r>
            <a:r>
              <a:rPr lang="ko-KR" altLang="en-US" sz="2800" b="1">
                <a:solidFill>
                  <a:schemeClr val="bg1"/>
                </a:solidFill>
                <a:latin typeface="+mj-lt"/>
                <a:ea typeface="+mn-ea"/>
                <a:cs typeface="Arial"/>
              </a:rPr>
              <a:t>구조도 - 기타</a:t>
            </a:r>
            <a:endParaRPr lang="ko-KR" altLang="en-US" sz="2800" b="1">
              <a:solidFill>
                <a:schemeClr val="bg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43508" y="699542"/>
            <a:ext cx="8856984" cy="428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5736" y="807554"/>
            <a:ext cx="1080000" cy="1083913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23928" y="771550"/>
            <a:ext cx="1080000" cy="108000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4108" y="1311610"/>
            <a:ext cx="1763011" cy="108000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39736" y="2193750"/>
            <a:ext cx="756000" cy="756000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20072" y="2571750"/>
            <a:ext cx="900000" cy="900000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19672" y="3543978"/>
            <a:ext cx="2586315" cy="1080000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88024" y="3804446"/>
            <a:ext cx="3268980" cy="891540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759771" y="1911846"/>
            <a:ext cx="1920239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시스템 아키텍처</a:t>
            </a:r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8960" y="2643758"/>
            <a:ext cx="518356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개발도구</a:t>
            </a:r>
            <a:endParaRPr lang="ko-KR" altLang="en-US"/>
          </a:p>
        </p:txBody>
      </p:sp>
      <p:sp>
        <p:nvSpPr>
          <p:cNvPr id="17" name="Rectangle 18"/>
          <p:cNvSpPr/>
          <p:nvPr/>
        </p:nvSpPr>
        <p:spPr>
          <a:xfrm>
            <a:off x="1799692" y="2305350"/>
            <a:ext cx="669600" cy="532800"/>
          </a:xfrm>
          <a:custGeom>
            <a:avLst/>
            <a:gd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개발도구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SoftWare</a:t>
            </a:r>
            <a:endParaRPr lang="en-US" altLang="ko-K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7584" y="1203598"/>
          <a:ext cx="7632848" cy="1620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540060">
                <a:tc rowSpan="3">
                  <a:txBody>
                    <a:bodyPr vert="horz" lIns="91440" tIns="45720" rIns="91440" bIns="45720" anchor="ctr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endParaRPr lang="en-US" altLang="ko-KR" sz="14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400" b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Arial"/>
                        </a:rPr>
                        <a:t>Spring Framework</a:t>
                      </a:r>
                      <a:endParaRPr lang="en-US" altLang="ko-KR" sz="1400" b="1">
                        <a:solidFill>
                          <a:schemeClr val="accent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400" b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Arial"/>
                        </a:rPr>
                        <a:t>Java</a:t>
                      </a:r>
                      <a:endParaRPr lang="en-US" altLang="ko-KR" sz="1400" b="1">
                        <a:solidFill>
                          <a:schemeClr val="accent2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400" b="1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Arial"/>
                        </a:rPr>
                        <a:t>Apache Tomcat</a:t>
                      </a:r>
                      <a:endParaRPr lang="en-US" altLang="ko-KR" sz="1400" b="1">
                        <a:solidFill>
                          <a:schemeClr val="accent3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40060">
                <a:tc vMerge="1">
                  <a:txBody>
                    <a:bodyPr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Mybatis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MariaDB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Jackson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40060">
                <a:tc vMerge="1">
                  <a:txBody>
                    <a:bodyPr wrap="square">
                      <a:spAutoFit/>
                    </a:bodyPr>
                    <a:p>
                      <a:pPr>
                        <a:defRPr lang="ko-KR" altLang="en-US"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Log4j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java mail library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Servlet library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27584" y="3047806"/>
          <a:ext cx="7632848" cy="1557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436078">
                <a:tc rowSpan="3">
                  <a:txBody>
                    <a:bodyPr vert="horz" lIns="91440" tIns="45720" rIns="91440" bIns="45720" anchor="ctr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You can simply impress your audience and add a unique zing</a:t>
                      </a:r>
                      <a:endParaRPr lang="en-US" altLang="ko-KR" sz="14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400" b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Arial"/>
                        </a:rPr>
                        <a:t>Eclipse</a:t>
                      </a:r>
                      <a:endParaRPr lang="en-US" altLang="ko-KR" sz="1400" b="1">
                        <a:solidFill>
                          <a:schemeClr val="accent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400" b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Arial"/>
                        </a:rPr>
                        <a:t>Git</a:t>
                      </a:r>
                      <a:endParaRPr lang="en-US" altLang="ko-KR" sz="1400" b="1">
                        <a:solidFill>
                          <a:schemeClr val="accent2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400" b="1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Arial"/>
                        </a:rPr>
                        <a:t>Gradle/Maven</a:t>
                      </a:r>
                      <a:endParaRPr lang="en-US" altLang="ko-KR" sz="1400" b="1">
                        <a:solidFill>
                          <a:schemeClr val="accent3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60671">
                <a:tc vMerge="1">
                  <a:txBody>
                    <a:bodyPr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Node.js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npm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Visual Studio Code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60671">
                <a:tc vMerge="1">
                  <a:txBody>
                    <a:bodyPr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Exerd 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KakaoOven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Chrome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1205177"/>
            <a:ext cx="1908212" cy="1618601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7584" y="3073846"/>
            <a:ext cx="1908212" cy="1514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개발도구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SoftWare</a:t>
            </a:r>
            <a:endParaRPr lang="en-US" altLang="ko-K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55576" y="1122341"/>
          <a:ext cx="7632848" cy="3800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436078">
                <a:tc rowSpan="3">
                  <a:txBody>
                    <a:bodyPr vert="horz" lIns="91440" tIns="45720" rIns="91440" bIns="45720" anchor="ctr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You can simply impress your audience and add a unique zing</a:t>
                      </a:r>
                      <a:endParaRPr lang="en-US" altLang="ko-KR" sz="14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400" b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Arial"/>
                        </a:rPr>
                        <a:t>HTML/CSS</a:t>
                      </a:r>
                      <a:endParaRPr lang="en-US" altLang="ko-KR" sz="1400" b="1">
                        <a:solidFill>
                          <a:schemeClr val="accent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400" b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Arial"/>
                        </a:rPr>
                        <a:t>Javascript</a:t>
                      </a:r>
                      <a:endParaRPr lang="en-US" altLang="ko-KR" sz="1400" b="1">
                        <a:solidFill>
                          <a:schemeClr val="accent2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400" b="1">
                          <a:solidFill>
                            <a:schemeClr val="accent3"/>
                          </a:solidFill>
                          <a:latin typeface="+mn-lt"/>
                          <a:ea typeface="+mn-ea"/>
                          <a:cs typeface="Arial"/>
                        </a:rPr>
                        <a:t>jQuery</a:t>
                      </a:r>
                      <a:endParaRPr lang="en-US" altLang="ko-KR" sz="1400" b="1">
                        <a:solidFill>
                          <a:schemeClr val="accent3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60671">
                <a:tc vMerge="1">
                  <a:txBody>
                    <a:bodyPr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BootStrap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Handlebars.js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Fullpage.js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60671">
                <a:tc vMerge="1">
                  <a:txBody>
                    <a:bodyPr/>
                    <a:p>
                      <a:pPr algn="ctr">
                        <a:defRPr lang="ko-KR" altLang="en-US"/>
                      </a:pPr>
                      <a:endParaRPr lang="ko-KR" altLang="en-US" sz="12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Pagination.js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rateyo.js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Chart.js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60671">
                <a:tc>
                  <a:txBody>
                    <a:bodyPr vert="horz" lIns="91440" tIns="45720" rIns="91440" bIns="45720" anchor="ctr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SweetAlert.js</a:t>
                      </a:r>
                      <a:endParaRPr lang="en-US" altLang="ko-KR" sz="14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Toastr.js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Wow.js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Animated.css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60671">
                <a:tc>
                  <a:txBody>
                    <a:bodyPr vert="horz" lIns="91440" tIns="45720" rIns="91440" bIns="45720" anchor="ctr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fontawesome.css</a:t>
                      </a:r>
                      <a:endParaRPr lang="en-US" altLang="ko-KR" sz="14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quillEditor.js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Magnific-popup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BlueImp.js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60671">
                <a:tc>
                  <a:txBody>
                    <a:bodyPr vert="horz" lIns="91440" tIns="45720" rIns="91440" bIns="45720" anchor="ctr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ImgScalr.js</a:t>
                      </a:r>
                      <a:endParaRPr lang="en-US" altLang="ko-KR" sz="14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CloudFlare CDN API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Kakao API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871876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Google API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560671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Facebook API</a:t>
                      </a:r>
                      <a:endParaRPr lang="en-US" altLang="ko-KR" sz="14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endParaRPr lang="en-US" altLang="ko-KR" sz="1200" b="1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4776" y="1133169"/>
            <a:ext cx="1863007" cy="1510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13184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현황 및 문제점</a:t>
            </a:r>
            <a:endParaRPr lang="ko-KR" altLang="en-US"/>
          </a:p>
        </p:txBody>
      </p:sp>
      <p:sp>
        <p:nvSpPr>
          <p:cNvPr id="7" name="Rectangle 9"/>
          <p:cNvSpPr/>
          <p:nvPr/>
        </p:nvSpPr>
        <p:spPr>
          <a:xfrm>
            <a:off x="1691760" y="2233350"/>
            <a:ext cx="720000" cy="6768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96443" y="2165777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팀원소개 및 소감</a:t>
            </a:r>
            <a:endParaRPr lang="ko-KR" alt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8960" y="2643758"/>
            <a:ext cx="518356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맡은 기능</a:t>
            </a:r>
            <a:endParaRPr lang="ko-KR" altLang="en-US"/>
          </a:p>
        </p:txBody>
      </p:sp>
      <p:sp>
        <p:nvSpPr>
          <p:cNvPr id="18" name="Smiley Face 14"/>
          <p:cNvSpPr/>
          <p:nvPr/>
        </p:nvSpPr>
        <p:spPr>
          <a:xfrm>
            <a:off x="1727684" y="2193750"/>
            <a:ext cx="756000" cy="756000"/>
          </a:xfrm>
          <a:custGeom>
            <a:avLst/>
            <a:gd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Ohora Team</a:t>
            </a:r>
            <a:endParaRPr lang="en-US" altLang="ko-K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2019.04 ~ 2019.06</a:t>
            </a:r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 rot="0">
            <a:off x="611508" y="3922701"/>
            <a:ext cx="1833846" cy="521257"/>
            <a:chOff x="611508" y="3562661"/>
            <a:chExt cx="1833846" cy="521257"/>
          </a:xfrm>
        </p:grpSpPr>
        <p:sp>
          <p:nvSpPr>
            <p:cNvPr id="13" name="Text Placeholder 17"/>
            <p:cNvSpPr txBox="1"/>
            <p:nvPr/>
          </p:nvSpPr>
          <p:spPr>
            <a:xfrm>
              <a:off x="611508" y="3562661"/>
              <a:ext cx="183384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최익현</a:t>
              </a:r>
              <a:endParaRPr lang="ko-KR" altLang="en-US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4" name="Text Placeholder 18"/>
            <p:cNvSpPr txBox="1"/>
            <p:nvPr/>
          </p:nvSpPr>
          <p:spPr>
            <a:xfrm>
              <a:off x="611508" y="3834338"/>
              <a:ext cx="183384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Programmer</a:t>
              </a: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 / 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Leader</a:t>
              </a:r>
              <a:endParaRPr lang="en-US" altLang="ko-KR" sz="12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rot="0">
            <a:off x="2644437" y="3922701"/>
            <a:ext cx="1833846" cy="521257"/>
            <a:chOff x="2617444" y="3588251"/>
            <a:chExt cx="1833846" cy="521257"/>
          </a:xfrm>
        </p:grpSpPr>
        <p:sp>
          <p:nvSpPr>
            <p:cNvPr id="16" name="Text Placeholder 17"/>
            <p:cNvSpPr txBox="1"/>
            <p:nvPr/>
          </p:nvSpPr>
          <p:spPr>
            <a:xfrm>
              <a:off x="2617444" y="3588251"/>
              <a:ext cx="183384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우승완</a:t>
              </a:r>
              <a:endParaRPr lang="ko-KR" altLang="en-US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7" name="Text Placeholder 18"/>
            <p:cNvSpPr txBox="1"/>
            <p:nvPr/>
          </p:nvSpPr>
          <p:spPr>
            <a:xfrm>
              <a:off x="2617444" y="3859928"/>
              <a:ext cx="183384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Programmer</a:t>
              </a:r>
              <a:endParaRPr lang="en-US" sz="12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0">
            <a:off x="4677366" y="3922701"/>
            <a:ext cx="1833846" cy="521257"/>
            <a:chOff x="4623380" y="3613841"/>
            <a:chExt cx="1833846" cy="521257"/>
          </a:xfrm>
        </p:grpSpPr>
        <p:sp>
          <p:nvSpPr>
            <p:cNvPr id="19" name="Text Placeholder 17"/>
            <p:cNvSpPr txBox="1"/>
            <p:nvPr/>
          </p:nvSpPr>
          <p:spPr>
            <a:xfrm>
              <a:off x="4623380" y="3613841"/>
              <a:ext cx="183384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김의주</a:t>
              </a:r>
              <a:endParaRPr lang="ko-KR" altLang="en-US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0" name="Text Placeholder 18"/>
            <p:cNvSpPr txBox="1"/>
            <p:nvPr/>
          </p:nvSpPr>
          <p:spPr>
            <a:xfrm>
              <a:off x="4623380" y="3885518"/>
              <a:ext cx="183384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Programmer</a:t>
              </a:r>
              <a:endParaRPr lang="en-US" sz="12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0">
            <a:off x="6710295" y="3922701"/>
            <a:ext cx="1833846" cy="521257"/>
            <a:chOff x="6710295" y="3639431"/>
            <a:chExt cx="1833846" cy="521257"/>
          </a:xfrm>
        </p:grpSpPr>
        <p:sp>
          <p:nvSpPr>
            <p:cNvPr id="22" name="Text Placeholder 17"/>
            <p:cNvSpPr txBox="1"/>
            <p:nvPr/>
          </p:nvSpPr>
          <p:spPr>
            <a:xfrm>
              <a:off x="6710295" y="3639431"/>
              <a:ext cx="1833846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이대구</a:t>
              </a:r>
              <a:endParaRPr lang="ko-KR" altLang="en-US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3" name="Text Placeholder 18"/>
            <p:cNvSpPr txBox="1"/>
            <p:nvPr/>
          </p:nvSpPr>
          <p:spPr>
            <a:xfrm>
              <a:off x="6710295" y="3911108"/>
              <a:ext cx="183384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 lang="ko-KR" altLang="en-US"/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Programmer</a:t>
              </a:r>
              <a:endParaRPr lang="en-US" sz="1200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5" name="그림 개체 틀 4"/>
          <p:cNvSpPr>
            <a:spLocks noGrp="1" noTextEdit="1"/>
          </p:cNvSpPr>
          <p:nvPr>
            <p:ph type="pic" idx="1"/>
          </p:nvPr>
        </p:nvSpPr>
        <p:spPr/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그림 개체 틀 6"/>
          <p:cNvSpPr>
            <a:spLocks noGrp="1" noTextEdit="1"/>
          </p:cNvSpPr>
          <p:nvPr>
            <p:ph type="pic" idx="12"/>
          </p:nvPr>
        </p:nvSpPr>
        <p:spPr/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그림 개체 틀 8"/>
          <p:cNvSpPr>
            <a:spLocks noGrp="1" noTextEdit="1"/>
          </p:cNvSpPr>
          <p:nvPr>
            <p:ph type="pic" idx="14"/>
          </p:nvPr>
        </p:nvSpPr>
        <p:spPr/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" name="그림 개체 틀 23"/>
          <p:cNvSpPr>
            <a:spLocks noGrp="1" noTextEdit="1"/>
          </p:cNvSpPr>
          <p:nvPr>
            <p:ph type="pic" idx="13"/>
          </p:nvPr>
        </p:nvSpPr>
        <p:spPr/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현황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제품사용 설명서에 대한 시장 설문 조사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&lt;조사 : 한국</a:t>
            </a:r>
            <a:r>
              <a:rPr lang="en-US" altLang="ko-KR"/>
              <a:t>TC</a:t>
            </a:r>
            <a:r>
              <a:rPr lang="ko-KR" altLang="en-US"/>
              <a:t>협회 / 한샘</a:t>
            </a:r>
            <a:r>
              <a:rPr lang="en-US" altLang="ko-KR"/>
              <a:t>EUG</a:t>
            </a:r>
            <a:r>
              <a:rPr lang="ko-KR" altLang="en-US"/>
              <a:t> 공동설문조사&gt;</a:t>
            </a:r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 rot="0">
            <a:off x="1494677" y="3157869"/>
            <a:ext cx="1711655" cy="1985631"/>
            <a:chOff x="1494677" y="3157869"/>
            <a:chExt cx="1711655" cy="1985631"/>
          </a:xfrm>
          <a:solidFill>
            <a:schemeClr val="bg1"/>
          </a:solidFill>
        </p:grpSpPr>
        <p:grpSp>
          <p:nvGrpSpPr>
            <p:cNvPr id="6" name="Group 5"/>
            <p:cNvGrpSpPr/>
            <p:nvPr/>
          </p:nvGrpSpPr>
          <p:grpSpPr>
            <a:xfrm rot="0">
              <a:off x="1494677" y="3328917"/>
              <a:ext cx="1711655" cy="576414"/>
              <a:chOff x="1710701" y="3328917"/>
              <a:chExt cx="1711655" cy="576414"/>
            </a:xfrm>
            <a:grpFill/>
          </p:grpSpPr>
          <p:sp>
            <p:nvSpPr>
              <p:cNvPr id="8" name="Isosceles Triangle 6"/>
              <p:cNvSpPr/>
              <p:nvPr/>
            </p:nvSpPr>
            <p:spPr>
              <a:xfrm rot="18454892">
                <a:off x="2095991" y="2943627"/>
                <a:ext cx="217714" cy="988293"/>
              </a:xfrm>
              <a:custGeom>
                <a:avLst/>
                <a:gdLst>
                  <a:gd name="connsiteX0" fmla="*/ 0 w 191312"/>
                  <a:gd name="connsiteY0" fmla="*/ 914400 h 914400"/>
                  <a:gd name="connsiteX1" fmla="*/ 95656 w 191312"/>
                  <a:gd name="connsiteY1" fmla="*/ 0 h 914400"/>
                  <a:gd name="connsiteX2" fmla="*/ 191312 w 191312"/>
                  <a:gd name="connsiteY2" fmla="*/ 914400 h 914400"/>
                  <a:gd name="connsiteX3" fmla="*/ 0 w 191312"/>
                  <a:gd name="connsiteY3" fmla="*/ 914400 h 914400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2047"/>
                  <a:gd name="connsiteY0" fmla="*/ 957191 h 957191"/>
                  <a:gd name="connsiteX1" fmla="*/ 116391 w 212047"/>
                  <a:gd name="connsiteY1" fmla="*/ 0 h 957191"/>
                  <a:gd name="connsiteX2" fmla="*/ 212047 w 212047"/>
                  <a:gd name="connsiteY2" fmla="*/ 914400 h 957191"/>
                  <a:gd name="connsiteX3" fmla="*/ 0 w 212047"/>
                  <a:gd name="connsiteY3" fmla="*/ 957191 h 957191"/>
                  <a:gd name="connsiteX0" fmla="*/ 0 w 217597"/>
                  <a:gd name="connsiteY0" fmla="*/ 957191 h 957191"/>
                  <a:gd name="connsiteX1" fmla="*/ 116391 w 217597"/>
                  <a:gd name="connsiteY1" fmla="*/ 0 h 957191"/>
                  <a:gd name="connsiteX2" fmla="*/ 212047 w 217597"/>
                  <a:gd name="connsiteY2" fmla="*/ 914400 h 957191"/>
                  <a:gd name="connsiteX3" fmla="*/ 0 w 217597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23706"/>
                  <a:gd name="connsiteY0" fmla="*/ 957191 h 957191"/>
                  <a:gd name="connsiteX1" fmla="*/ 116391 w 223706"/>
                  <a:gd name="connsiteY1" fmla="*/ 0 h 957191"/>
                  <a:gd name="connsiteX2" fmla="*/ 212047 w 223706"/>
                  <a:gd name="connsiteY2" fmla="*/ 914400 h 957191"/>
                  <a:gd name="connsiteX3" fmla="*/ 0 w 223706"/>
                  <a:gd name="connsiteY3" fmla="*/ 957191 h 957191"/>
                  <a:gd name="connsiteX0" fmla="*/ 0 w 217714"/>
                  <a:gd name="connsiteY0" fmla="*/ 988293 h 988293"/>
                  <a:gd name="connsiteX1" fmla="*/ 52204 w 217714"/>
                  <a:gd name="connsiteY1" fmla="*/ 0 h 988293"/>
                  <a:gd name="connsiteX2" fmla="*/ 212047 w 217714"/>
                  <a:gd name="connsiteY2" fmla="*/ 945502 h 988293"/>
                  <a:gd name="connsiteX3" fmla="*/ 0 w 217714"/>
                  <a:gd name="connsiteY3" fmla="*/ 988293 h 9882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714" h="988293">
                    <a:moveTo>
                      <a:pt x="0" y="988293"/>
                    </a:moveTo>
                    <a:cubicBezTo>
                      <a:pt x="139291" y="712641"/>
                      <a:pt x="32862" y="344342"/>
                      <a:pt x="52204" y="0"/>
                    </a:cubicBezTo>
                    <a:cubicBezTo>
                      <a:pt x="154101" y="291170"/>
                      <a:pt x="241087" y="580398"/>
                      <a:pt x="212047" y="945502"/>
                    </a:cubicBezTo>
                    <a:lnTo>
                      <a:pt x="0" y="9882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3285420">
                <a:off x="2823153" y="3306127"/>
                <a:ext cx="285516" cy="912891"/>
              </a:xfrm>
              <a:custGeom>
                <a:avLst/>
                <a:gdLst>
                  <a:gd name="connsiteX0" fmla="*/ 0 w 151940"/>
                  <a:gd name="connsiteY0" fmla="*/ 914400 h 914400"/>
                  <a:gd name="connsiteX1" fmla="*/ 75970 w 151940"/>
                  <a:gd name="connsiteY1" fmla="*/ 0 h 914400"/>
                  <a:gd name="connsiteX2" fmla="*/ 151940 w 151940"/>
                  <a:gd name="connsiteY2" fmla="*/ 914400 h 914400"/>
                  <a:gd name="connsiteX3" fmla="*/ 0 w 151940"/>
                  <a:gd name="connsiteY3" fmla="*/ 914400 h 914400"/>
                  <a:gd name="connsiteX0" fmla="*/ 81911 w 233851"/>
                  <a:gd name="connsiteY0" fmla="*/ 914400 h 914400"/>
                  <a:gd name="connsiteX1" fmla="*/ 157881 w 233851"/>
                  <a:gd name="connsiteY1" fmla="*/ 0 h 914400"/>
                  <a:gd name="connsiteX2" fmla="*/ 233851 w 233851"/>
                  <a:gd name="connsiteY2" fmla="*/ 914400 h 914400"/>
                  <a:gd name="connsiteX3" fmla="*/ 81911 w 233851"/>
                  <a:gd name="connsiteY3" fmla="*/ 914400 h 914400"/>
                  <a:gd name="connsiteX0" fmla="*/ 141034 w 292974"/>
                  <a:gd name="connsiteY0" fmla="*/ 914400 h 914400"/>
                  <a:gd name="connsiteX1" fmla="*/ 217004 w 292974"/>
                  <a:gd name="connsiteY1" fmla="*/ 0 h 914400"/>
                  <a:gd name="connsiteX2" fmla="*/ 292974 w 292974"/>
                  <a:gd name="connsiteY2" fmla="*/ 914400 h 914400"/>
                  <a:gd name="connsiteX3" fmla="*/ 141034 w 292974"/>
                  <a:gd name="connsiteY3" fmla="*/ 914400 h 914400"/>
                  <a:gd name="connsiteX0" fmla="*/ 170156 w 268955"/>
                  <a:gd name="connsiteY0" fmla="*/ 912891 h 914400"/>
                  <a:gd name="connsiteX1" fmla="*/ 192985 w 268955"/>
                  <a:gd name="connsiteY1" fmla="*/ 0 h 914400"/>
                  <a:gd name="connsiteX2" fmla="*/ 268955 w 268955"/>
                  <a:gd name="connsiteY2" fmla="*/ 914400 h 914400"/>
                  <a:gd name="connsiteX3" fmla="*/ 170156 w 268955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07833"/>
                  <a:gd name="connsiteY0" fmla="*/ 912891 h 914400"/>
                  <a:gd name="connsiteX1" fmla="*/ 131863 w 207833"/>
                  <a:gd name="connsiteY1" fmla="*/ 0 h 914400"/>
                  <a:gd name="connsiteX2" fmla="*/ 207833 w 207833"/>
                  <a:gd name="connsiteY2" fmla="*/ 914400 h 914400"/>
                  <a:gd name="connsiteX3" fmla="*/ 109034 w 207833"/>
                  <a:gd name="connsiteY3" fmla="*/ 912891 h 914400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  <a:gd name="connsiteX0" fmla="*/ 109034 w 285516"/>
                  <a:gd name="connsiteY0" fmla="*/ 912891 h 912891"/>
                  <a:gd name="connsiteX1" fmla="*/ 131863 w 285516"/>
                  <a:gd name="connsiteY1" fmla="*/ 0 h 912891"/>
                  <a:gd name="connsiteX2" fmla="*/ 285516 w 285516"/>
                  <a:gd name="connsiteY2" fmla="*/ 878155 h 912891"/>
                  <a:gd name="connsiteX3" fmla="*/ 109034 w 285516"/>
                  <a:gd name="connsiteY3" fmla="*/ 912891 h 91289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516" h="912891">
                    <a:moveTo>
                      <a:pt x="109034" y="912891"/>
                    </a:moveTo>
                    <a:cubicBezTo>
                      <a:pt x="-48569" y="609033"/>
                      <a:pt x="-30420" y="351238"/>
                      <a:pt x="131863" y="0"/>
                    </a:cubicBezTo>
                    <a:cubicBezTo>
                      <a:pt x="48826" y="384462"/>
                      <a:pt x="119645" y="643294"/>
                      <a:pt x="285516" y="878155"/>
                    </a:cubicBezTo>
                    <a:lnTo>
                      <a:pt x="109034" y="9128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7" name="Isosceles Triangle 2"/>
            <p:cNvSpPr/>
            <p:nvPr/>
          </p:nvSpPr>
          <p:spPr>
            <a:xfrm>
              <a:off x="2176891" y="3157869"/>
              <a:ext cx="522901" cy="1985631"/>
            </a:xfrm>
            <a:custGeom>
              <a:avLst/>
              <a:gdLst>
                <a:gd name="connsiteX0" fmla="*/ 0 w 576064"/>
                <a:gd name="connsiteY0" fmla="*/ 2283718 h 2283718"/>
                <a:gd name="connsiteX1" fmla="*/ 288032 w 576064"/>
                <a:gd name="connsiteY1" fmla="*/ 0 h 2283718"/>
                <a:gd name="connsiteX2" fmla="*/ 576064 w 576064"/>
                <a:gd name="connsiteY2" fmla="*/ 2283718 h 2283718"/>
                <a:gd name="connsiteX3" fmla="*/ 0 w 576064"/>
                <a:gd name="connsiteY3" fmla="*/ 2283718 h 2283718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288032 w 576064"/>
                <a:gd name="connsiteY2" fmla="*/ 74052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76064"/>
                <a:gd name="connsiteY0" fmla="*/ 2357770 h 2357770"/>
                <a:gd name="connsiteX1" fmla="*/ 180164 w 576064"/>
                <a:gd name="connsiteY1" fmla="*/ 0 h 2357770"/>
                <a:gd name="connsiteX2" fmla="*/ 341195 w 576064"/>
                <a:gd name="connsiteY2" fmla="*/ 20889 h 2357770"/>
                <a:gd name="connsiteX3" fmla="*/ 576064 w 576064"/>
                <a:gd name="connsiteY3" fmla="*/ 2357770 h 2357770"/>
                <a:gd name="connsiteX4" fmla="*/ 0 w 576064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57770 h 2357770"/>
                <a:gd name="connsiteX1" fmla="*/ 127001 w 522901"/>
                <a:gd name="connsiteY1" fmla="*/ 0 h 2357770"/>
                <a:gd name="connsiteX2" fmla="*/ 288032 w 522901"/>
                <a:gd name="connsiteY2" fmla="*/ 20889 h 2357770"/>
                <a:gd name="connsiteX3" fmla="*/ 522901 w 522901"/>
                <a:gd name="connsiteY3" fmla="*/ 2357770 h 2357770"/>
                <a:gd name="connsiteX4" fmla="*/ 0 w 522901"/>
                <a:gd name="connsiteY4" fmla="*/ 2357770 h 2357770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36881 h 2336881"/>
                <a:gd name="connsiteX1" fmla="*/ 73838 w 522901"/>
                <a:gd name="connsiteY1" fmla="*/ 11008 h 2336881"/>
                <a:gd name="connsiteX2" fmla="*/ 288032 w 522901"/>
                <a:gd name="connsiteY2" fmla="*/ 0 h 2336881"/>
                <a:gd name="connsiteX3" fmla="*/ 522901 w 522901"/>
                <a:gd name="connsiteY3" fmla="*/ 2336881 h 2336881"/>
                <a:gd name="connsiteX4" fmla="*/ 0 w 522901"/>
                <a:gd name="connsiteY4" fmla="*/ 2336881 h 2336881"/>
                <a:gd name="connsiteX0" fmla="*/ 0 w 522901"/>
                <a:gd name="connsiteY0" fmla="*/ 2325873 h 2325873"/>
                <a:gd name="connsiteX1" fmla="*/ 73838 w 522901"/>
                <a:gd name="connsiteY1" fmla="*/ 0 h 2325873"/>
                <a:gd name="connsiteX2" fmla="*/ 298665 w 522901"/>
                <a:gd name="connsiteY2" fmla="*/ 467457 h 2325873"/>
                <a:gd name="connsiteX3" fmla="*/ 522901 w 522901"/>
                <a:gd name="connsiteY3" fmla="*/ 2325873 h 2325873"/>
                <a:gd name="connsiteX4" fmla="*/ 0 w 522901"/>
                <a:gd name="connsiteY4" fmla="*/ 2325873 h 2325873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879306 h 1879306"/>
                <a:gd name="connsiteX1" fmla="*/ 116368 w 522901"/>
                <a:gd name="connsiteY1" fmla="*/ 0 h 1879306"/>
                <a:gd name="connsiteX2" fmla="*/ 298665 w 522901"/>
                <a:gd name="connsiteY2" fmla="*/ 20890 h 1879306"/>
                <a:gd name="connsiteX3" fmla="*/ 522901 w 522901"/>
                <a:gd name="connsiteY3" fmla="*/ 1879306 h 1879306"/>
                <a:gd name="connsiteX4" fmla="*/ 0 w 522901"/>
                <a:gd name="connsiteY4" fmla="*/ 1879306 h 1879306"/>
                <a:gd name="connsiteX0" fmla="*/ 0 w 522901"/>
                <a:gd name="connsiteY0" fmla="*/ 1953734 h 1953734"/>
                <a:gd name="connsiteX1" fmla="*/ 169531 w 522901"/>
                <a:gd name="connsiteY1" fmla="*/ 0 h 1953734"/>
                <a:gd name="connsiteX2" fmla="*/ 298665 w 522901"/>
                <a:gd name="connsiteY2" fmla="*/ 95318 h 1953734"/>
                <a:gd name="connsiteX3" fmla="*/ 522901 w 522901"/>
                <a:gd name="connsiteY3" fmla="*/ 1953734 h 1953734"/>
                <a:gd name="connsiteX4" fmla="*/ 0 w 522901"/>
                <a:gd name="connsiteY4" fmla="*/ 1953734 h 1953734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98665 w 522901"/>
                <a:gd name="connsiteY2" fmla="*/ 116583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74999 h 1974999"/>
                <a:gd name="connsiteX1" fmla="*/ 137634 w 522901"/>
                <a:gd name="connsiteY1" fmla="*/ 0 h 1974999"/>
                <a:gd name="connsiteX2" fmla="*/ 277400 w 522901"/>
                <a:gd name="connsiteY2" fmla="*/ 148481 h 1974999"/>
                <a:gd name="connsiteX3" fmla="*/ 522901 w 522901"/>
                <a:gd name="connsiteY3" fmla="*/ 1974999 h 1974999"/>
                <a:gd name="connsiteX4" fmla="*/ 0 w 522901"/>
                <a:gd name="connsiteY4" fmla="*/ 1974999 h 1974999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27740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  <a:gd name="connsiteX0" fmla="*/ 0 w 522901"/>
                <a:gd name="connsiteY0" fmla="*/ 1985631 h 1985631"/>
                <a:gd name="connsiteX1" fmla="*/ 105736 w 522901"/>
                <a:gd name="connsiteY1" fmla="*/ 0 h 1985631"/>
                <a:gd name="connsiteX2" fmla="*/ 319930 w 522901"/>
                <a:gd name="connsiteY2" fmla="*/ 159113 h 1985631"/>
                <a:gd name="connsiteX3" fmla="*/ 522901 w 522901"/>
                <a:gd name="connsiteY3" fmla="*/ 1985631 h 1985631"/>
                <a:gd name="connsiteX4" fmla="*/ 0 w 522901"/>
                <a:gd name="connsiteY4" fmla="*/ 1985631 h 198563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1" h="1985631">
                  <a:moveTo>
                    <a:pt x="0" y="1985631"/>
                  </a:moveTo>
                  <a:cubicBezTo>
                    <a:pt x="84864" y="1607290"/>
                    <a:pt x="159094" y="1314006"/>
                    <a:pt x="105736" y="0"/>
                  </a:cubicBezTo>
                  <a:lnTo>
                    <a:pt x="319930" y="159113"/>
                  </a:lnTo>
                  <a:cubicBezTo>
                    <a:pt x="345057" y="1565394"/>
                    <a:pt x="433978" y="1610708"/>
                    <a:pt x="522901" y="1985631"/>
                  </a:cubicBezTo>
                  <a:lnTo>
                    <a:pt x="0" y="198563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1476760" y="1491629"/>
            <a:ext cx="1872208" cy="18722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2987629" y="1851475"/>
            <a:ext cx="1224331" cy="122433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2771800" y="2931790"/>
            <a:ext cx="936105" cy="93610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3068522" y="1938080"/>
            <a:ext cx="1057094" cy="105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683568" y="2419007"/>
            <a:ext cx="1088847" cy="108884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19672" y="1863863"/>
            <a:ext cx="1445292" cy="6964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/>
                </a:solidFill>
                <a:cs typeface="Arial"/>
              </a:rPr>
              <a:t>5</a:t>
            </a:r>
            <a:r>
              <a:rPr lang="ko-KR" altLang="en-US" sz="4000" b="1">
                <a:solidFill>
                  <a:schemeClr val="accent1"/>
                </a:solidFill>
                <a:cs typeface="Arial"/>
              </a:rPr>
              <a:t>4.6</a:t>
            </a:r>
            <a:r>
              <a:rPr lang="en-US" altLang="ko-KR" sz="2400" b="1">
                <a:solidFill>
                  <a:schemeClr val="accent1"/>
                </a:solidFill>
                <a:cs typeface="Arial"/>
              </a:rPr>
              <a:t>%</a:t>
            </a:r>
            <a:endParaRPr lang="en-US" altLang="ko-KR" sz="2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7870" y="3169009"/>
            <a:ext cx="764970" cy="448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chemeClr val="accent3"/>
                </a:solidFill>
                <a:cs typeface="Arial"/>
              </a:rPr>
              <a:t>5.7</a:t>
            </a:r>
            <a:r>
              <a:rPr lang="en-US" altLang="ko-KR" sz="1400" b="1">
                <a:solidFill>
                  <a:schemeClr val="accent3"/>
                </a:solidFill>
                <a:cs typeface="Arial"/>
              </a:rPr>
              <a:t>%</a:t>
            </a:r>
            <a:endParaRPr lang="en-US" altLang="ko-KR" sz="1400" b="1">
              <a:solidFill>
                <a:schemeClr val="accent3"/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3828" y="2140652"/>
            <a:ext cx="1162349" cy="575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11.9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%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5996" y="2139702"/>
            <a:ext cx="1449322" cy="70328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en-US" altLang="ko-KR" sz="4000" b="1">
                <a:solidFill>
                  <a:schemeClr val="accent1"/>
                </a:solidFill>
                <a:cs typeface="Arial"/>
              </a:rPr>
              <a:t>5</a:t>
            </a:r>
            <a:r>
              <a:rPr lang="ko-KR" altLang="en-US" sz="4000" b="1">
                <a:solidFill>
                  <a:schemeClr val="accent1"/>
                </a:solidFill>
                <a:cs typeface="Arial"/>
              </a:rPr>
              <a:t>4.6</a:t>
            </a:r>
            <a:r>
              <a:rPr lang="en-US" altLang="ko-KR" sz="2400" b="1">
                <a:solidFill>
                  <a:schemeClr val="accent1"/>
                </a:solidFill>
                <a:cs typeface="Arial"/>
              </a:rPr>
              <a:t>%</a:t>
            </a:r>
            <a:endParaRPr lang="en-US" altLang="ko-KR" sz="24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25485" y="2392680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설명 부족으로 이해 어려움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015" y="1516380"/>
            <a:ext cx="2808312" cy="367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cs typeface="Arial"/>
              </a:rPr>
              <a:t>대다수가 불편함을 느낌</a:t>
            </a:r>
            <a:endParaRPr lang="ko-KR" altLang="en-US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70790" y="2501657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27584" y="2643939"/>
            <a:ext cx="959306" cy="575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7.2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%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4" name="TextBox 18"/>
          <p:cNvSpPr txBox="1"/>
          <p:nvPr/>
        </p:nvSpPr>
        <p:spPr>
          <a:xfrm>
            <a:off x="4774483" y="2931790"/>
            <a:ext cx="1129665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accent1"/>
                </a:solidFill>
                <a:cs typeface="Arial"/>
              </a:rPr>
              <a:t>11.9</a:t>
            </a:r>
            <a:r>
              <a:rPr lang="ko-KR" altLang="en-US" sz="2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5" name="TextBox 19"/>
          <p:cNvSpPr txBox="1"/>
          <p:nvPr/>
        </p:nvSpPr>
        <p:spPr>
          <a:xfrm>
            <a:off x="5961489" y="3093549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원하는 정보 찾기 힘듦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46" name="TextBox 18"/>
          <p:cNvSpPr txBox="1"/>
          <p:nvPr/>
        </p:nvSpPr>
        <p:spPr>
          <a:xfrm>
            <a:off x="4769336" y="3427266"/>
            <a:ext cx="1134812" cy="5486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3000" b="1">
                <a:solidFill>
                  <a:schemeClr val="accent1"/>
                </a:solidFill>
                <a:cs typeface="Arial"/>
              </a:rPr>
              <a:t>11.9</a:t>
            </a:r>
            <a:r>
              <a:rPr lang="ko-KR" altLang="en-US" sz="2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2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7" name="TextBox 19"/>
          <p:cNvSpPr txBox="1"/>
          <p:nvPr/>
        </p:nvSpPr>
        <p:spPr>
          <a:xfrm>
            <a:off x="5956342" y="3589025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글씨가 작아 읽기 어려움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48" name="TextBox 18"/>
          <p:cNvSpPr txBox="1"/>
          <p:nvPr/>
        </p:nvSpPr>
        <p:spPr>
          <a:xfrm>
            <a:off x="5217373" y="3975710"/>
            <a:ext cx="655741" cy="3962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2000" b="1">
                <a:solidFill>
                  <a:schemeClr val="accent1"/>
                </a:solidFill>
                <a:cs typeface="Arial"/>
              </a:rPr>
              <a:t>5.7</a:t>
            </a:r>
            <a:r>
              <a:rPr lang="ko-KR" altLang="en-US" sz="1000" b="1">
                <a:solidFill>
                  <a:schemeClr val="accent1"/>
                </a:solidFill>
                <a:cs typeface="Arial"/>
              </a:rPr>
              <a:t>%</a:t>
            </a:r>
            <a:endParaRPr lang="ko-KR" altLang="en-US" sz="1000" b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49" name="TextBox 19"/>
          <p:cNvSpPr txBox="1"/>
          <p:nvPr/>
        </p:nvSpPr>
        <p:spPr>
          <a:xfrm>
            <a:off x="6028350" y="4065657"/>
            <a:ext cx="2930991" cy="2724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찾는 내용이 없음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4" name="TextBox 5"/>
          <p:cNvSpPr txBox="1"/>
          <p:nvPr/>
        </p:nvSpPr>
        <p:spPr>
          <a:xfrm>
            <a:off x="613822" y="2321798"/>
            <a:ext cx="1761934" cy="5200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cs typeface="Arial"/>
              </a:rPr>
              <a:t>설명 부족</a:t>
            </a:r>
            <a:endParaRPr lang="ko-KR" altLang="en-US" sz="28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2771800" y="2193791"/>
            <a:ext cx="1659255" cy="882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cs typeface="Arial"/>
              </a:rPr>
              <a:t>찾는 내용 </a:t>
            </a:r>
            <a:endParaRPr lang="ko-KR" altLang="en-US" sz="26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cs typeface="Arial"/>
              </a:rPr>
              <a:t>없음</a:t>
            </a:r>
            <a:endParaRPr lang="ko-KR" altLang="en-US" sz="26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7056276" y="2148827"/>
            <a:ext cx="1560039" cy="882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cs typeface="Arial"/>
              </a:rPr>
              <a:t>불필요한 </a:t>
            </a:r>
            <a:endParaRPr lang="ko-KR" altLang="en-US" sz="2600" b="1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cs typeface="Arial"/>
              </a:rPr>
              <a:t>내용 많음</a:t>
            </a:r>
            <a:endParaRPr lang="ko-KR" altLang="en-US" sz="26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0490" y="2589835"/>
            <a:ext cx="497314" cy="622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28024" y="2589835"/>
            <a:ext cx="540020" cy="62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2589835"/>
            <a:ext cx="569322" cy="622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5060037" y="2121783"/>
            <a:ext cx="1240155" cy="88201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cs typeface="Arial"/>
              </a:rPr>
              <a:t>글씨만 </a:t>
            </a:r>
            <a:endParaRPr lang="ko-KR" altLang="en-US" sz="26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2600" b="1">
                <a:solidFill>
                  <a:schemeClr val="bg1"/>
                </a:solidFill>
                <a:cs typeface="Arial"/>
              </a:rPr>
              <a:t>있음</a:t>
            </a:r>
            <a:endParaRPr lang="ko-KR" altLang="en-US" sz="26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사용자 입장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문제점</a:t>
            </a:r>
            <a:endParaRPr lang="ko-KR" altLang="en-US"/>
          </a:p>
        </p:txBody>
      </p:sp>
      <p:sp>
        <p:nvSpPr>
          <p:cNvPr id="4" name="TextBox 5"/>
          <p:cNvSpPr txBox="1"/>
          <p:nvPr/>
        </p:nvSpPr>
        <p:spPr>
          <a:xfrm>
            <a:off x="1720024" y="1700808"/>
            <a:ext cx="2232248" cy="958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사용자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필요에 대해 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  <a:p>
            <a:pPr lvl="0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추가적인 비용 필요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068396" y="1831851"/>
            <a:ext cx="2887980" cy="6724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고객의 요구사항에 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대해 복잡하게 생각해야함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1979712" y="2960757"/>
            <a:ext cx="1725406" cy="6724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추가 인력, 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추가 부서 필요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38546" y="2114208"/>
            <a:ext cx="497314" cy="622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5140404" y="2985150"/>
            <a:ext cx="2887980" cy="6724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고객의 질문사항을 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  <a:p>
            <a:pPr lvl="0" algn="ctr">
              <a:defRPr lang="ko-KR" altLang="en-US"/>
            </a:pPr>
            <a:r>
              <a:rPr lang="ko-KR" altLang="en-US" sz="1900" b="1">
                <a:solidFill>
                  <a:schemeClr val="bg1"/>
                </a:solidFill>
                <a:cs typeface="Arial"/>
              </a:rPr>
              <a:t>기업에서 하나하나 봐야함</a:t>
            </a:r>
            <a:endParaRPr lang="ko-KR" altLang="en-US" sz="19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288032"/>
          </a:xfrm>
        </p:spPr>
        <p:txBody>
          <a:bodyPr anchor="ctr"/>
          <a:lstStyle/>
          <a:p>
            <a:pPr lvl="0">
              <a:defRPr lang="ko-KR" altLang="en-US"/>
            </a:pPr>
            <a:r>
              <a:rPr lang="ko-KR" altLang="en-US"/>
              <a:t>기업 입장</a:t>
            </a:r>
            <a:endParaRPr lang="ko-KR" altLang="en-US"/>
          </a:p>
        </p:txBody>
      </p:sp>
      <p:sp>
        <p:nvSpPr>
          <p:cNvPr id="26" name="Rectangle 7"/>
          <p:cNvSpPr/>
          <p:nvPr/>
        </p:nvSpPr>
        <p:spPr>
          <a:xfrm>
            <a:off x="4367808" y="3194328"/>
            <a:ext cx="497314" cy="622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0440" y="2309793"/>
            <a:ext cx="3671900" cy="40597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해결방안 및 이점</a:t>
            </a:r>
            <a:endParaRPr lang="ko-KR" altLang="en-US"/>
          </a:p>
        </p:txBody>
      </p:sp>
      <p:sp>
        <p:nvSpPr>
          <p:cNvPr id="8" name="Rounded Rectangle 51"/>
          <p:cNvSpPr/>
          <p:nvPr/>
        </p:nvSpPr>
        <p:spPr>
          <a:xfrm rot="16200000" flipH="1">
            <a:off x="1778092" y="2226150"/>
            <a:ext cx="734400" cy="691200"/>
          </a:xfrm>
          <a:custGeom>
            <a:avLst/>
            <a:gd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해결 방안</a:t>
            </a:r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925470" y="1831972"/>
            <a:ext cx="936104" cy="9361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797678" y="1831972"/>
            <a:ext cx="936104" cy="9361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669886" y="1831972"/>
            <a:ext cx="936104" cy="9361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6540068" y="1831972"/>
            <a:ext cx="936104" cy="9361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2077598" y="2047996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3949806" y="2047996"/>
            <a:ext cx="504056" cy="5040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5822014" y="2047996"/>
            <a:ext cx="504056" cy="5040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7694222" y="2047996"/>
            <a:ext cx="504056" cy="5040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Rectangle 9"/>
          <p:cNvSpPr/>
          <p:nvPr/>
        </p:nvSpPr>
        <p:spPr>
          <a:xfrm>
            <a:off x="6845002" y="2145434"/>
            <a:ext cx="330289" cy="30918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Rectangle 16"/>
          <p:cNvSpPr/>
          <p:nvPr/>
        </p:nvSpPr>
        <p:spPr>
          <a:xfrm rot="2700000">
            <a:off x="1268406" y="2075715"/>
            <a:ext cx="250232" cy="448618"/>
          </a:xfrm>
          <a:custGeom>
            <a:avLst/>
            <a:gd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Parallelogram 15"/>
          <p:cNvSpPr/>
          <p:nvPr/>
        </p:nvSpPr>
        <p:spPr>
          <a:xfrm rot="16200000">
            <a:off x="4956365" y="2103479"/>
            <a:ext cx="363146" cy="393092"/>
          </a:xfrm>
          <a:custGeom>
            <a:avLst/>
            <a:gd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ound Same Side Corner Rectangle 6"/>
          <p:cNvSpPr>
            <a:spLocks noChangeAspect="1"/>
          </p:cNvSpPr>
          <p:nvPr/>
        </p:nvSpPr>
        <p:spPr>
          <a:xfrm rot="2700000">
            <a:off x="3209714" y="2075446"/>
            <a:ext cx="112033" cy="449157"/>
          </a:xfrm>
          <a:custGeom>
            <a:avLst/>
            <a:gd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7332" y="1344930"/>
            <a:ext cx="1172380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cs typeface="Arial"/>
              </a:rPr>
              <a:t>설명 부족/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cs typeface="Arial"/>
              </a:rPr>
              <a:t>글씨만 있음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7784" y="1335405"/>
            <a:ext cx="1274542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cs typeface="Arial"/>
              </a:rPr>
              <a:t>찾는 내용 없음/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cs typeface="Arial"/>
              </a:rPr>
              <a:t>불필요한 내용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47896" y="1354455"/>
            <a:ext cx="1320448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cs typeface="Arial"/>
              </a:rPr>
              <a:t>별도의 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cs typeface="Arial"/>
              </a:rPr>
              <a:t>부서, 인원 관리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 rot="0">
            <a:off x="1634471" y="2716693"/>
            <a:ext cx="1390310" cy="872327"/>
            <a:chOff x="2113656" y="4283314"/>
            <a:chExt cx="3647460" cy="872327"/>
          </a:xfrm>
        </p:grpSpPr>
        <p:sp>
          <p:nvSpPr>
            <p:cNvPr id="22" name="TextBox 21"/>
            <p:cNvSpPr txBox="1"/>
            <p:nvPr/>
          </p:nvSpPr>
          <p:spPr>
            <a:xfrm>
              <a:off x="2113655" y="4511751"/>
              <a:ext cx="3647457" cy="6438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제품을 단순한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글보다 영상과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사진으로 설명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13657" y="4283314"/>
              <a:ext cx="3647460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cs typeface="Arial"/>
                </a:rPr>
                <a:t>영상 및 사진</a:t>
              </a:r>
              <a:endParaRPr lang="ko-KR" altLang="en-US" sz="12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rot="0">
            <a:off x="3505726" y="2690794"/>
            <a:ext cx="1391262" cy="993475"/>
            <a:chOff x="2111157" y="4257415"/>
            <a:chExt cx="3649958" cy="993475"/>
          </a:xfrm>
        </p:grpSpPr>
        <p:sp>
          <p:nvSpPr>
            <p:cNvPr id="25" name="TextBox 24"/>
            <p:cNvSpPr txBox="1"/>
            <p:nvPr/>
          </p:nvSpPr>
          <p:spPr>
            <a:xfrm>
              <a:off x="2113658" y="4426025"/>
              <a:ext cx="3647457" cy="8248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한 눈에 보이는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매뉴얼.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부가 내용은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 lang="ko-KR" altLang="en-US"/>
              </a:pP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pdf</a:t>
              </a: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에서 확인 가능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11157" y="4257414"/>
              <a:ext cx="3647460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cs typeface="Arial"/>
                </a:rPr>
                <a:t>보기 쉬운 </a:t>
              </a:r>
              <a:r>
                <a:rPr lang="en-US" altLang="ko-KR" sz="1200" b="1">
                  <a:solidFill>
                    <a:schemeClr val="bg1"/>
                  </a:solidFill>
                  <a:cs typeface="Arial"/>
                </a:rPr>
                <a:t>UI</a:t>
              </a:r>
              <a:endParaRPr lang="en-US" altLang="ko-KR" sz="12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0">
            <a:off x="5378887" y="2679762"/>
            <a:ext cx="1411514" cy="1014033"/>
            <a:chOff x="2113657" y="4246383"/>
            <a:chExt cx="3703088" cy="1014033"/>
          </a:xfrm>
        </p:grpSpPr>
        <p:sp>
          <p:nvSpPr>
            <p:cNvPr id="28" name="TextBox 27"/>
            <p:cNvSpPr txBox="1"/>
            <p:nvPr/>
          </p:nvSpPr>
          <p:spPr>
            <a:xfrm>
              <a:off x="2113657" y="4435551"/>
              <a:ext cx="3647457" cy="8248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한눈에 보이는 별점과 한줄평으로 요구사항 쉽게 수용 가능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9288" y="4246383"/>
              <a:ext cx="3647457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cs typeface="Arial"/>
                </a:rPr>
                <a:t>평점/리뷰</a:t>
              </a:r>
              <a:endParaRPr lang="ko-KR" altLang="en-US" sz="12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574604" y="3795886"/>
            <a:ext cx="8029844" cy="9020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627783" y="4083918"/>
            <a:ext cx="3888433" cy="3390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 lang="ko-KR" altLang="en-US"/>
            </a:pPr>
            <a:r>
              <a:rPr lang="ko-KR" altLang="en-US" sz="1600" b="1">
                <a:solidFill>
                  <a:schemeClr val="bg1"/>
                </a:solidFill>
                <a:cs typeface="Arial"/>
              </a:rPr>
              <a:t>우리의 사이트는 그 모든 것을 충족합니다!</a:t>
            </a:r>
            <a:endParaRPr lang="ko-KR" altLang="en-US" sz="16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38" name="TextBox 19"/>
          <p:cNvSpPr txBox="1"/>
          <p:nvPr/>
        </p:nvSpPr>
        <p:spPr>
          <a:xfrm>
            <a:off x="4394006" y="1373505"/>
            <a:ext cx="1582150" cy="4533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cs typeface="Arial"/>
              </a:rPr>
              <a:t>고객 요구사항 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cs typeface="Arial"/>
              </a:rPr>
              <a:t>전달 받기 어려움  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39" name="TextBox 28"/>
          <p:cNvSpPr txBox="1"/>
          <p:nvPr/>
        </p:nvSpPr>
        <p:spPr>
          <a:xfrm>
            <a:off x="5400092" y="2679762"/>
            <a:ext cx="139030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cs typeface="Arial"/>
              </a:rPr>
              <a:t>평점/리뷰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40" name="Group 26"/>
          <p:cNvGrpSpPr/>
          <p:nvPr/>
        </p:nvGrpSpPr>
        <p:grpSpPr>
          <a:xfrm rot="0">
            <a:off x="7344308" y="2726799"/>
            <a:ext cx="1563922" cy="900321"/>
            <a:chOff x="1885919" y="4318391"/>
            <a:chExt cx="4102931" cy="900321"/>
          </a:xfrm>
        </p:grpSpPr>
        <p:sp>
          <p:nvSpPr>
            <p:cNvPr id="41" name="TextBox 27"/>
            <p:cNvSpPr txBox="1"/>
            <p:nvPr/>
          </p:nvSpPr>
          <p:spPr>
            <a:xfrm>
              <a:off x="1885919" y="4574822"/>
              <a:ext cx="4102930" cy="6438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쉬운 인터페이스로 인력이 많이 필요하지 않음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42" name="TextBox 28"/>
            <p:cNvSpPr txBox="1"/>
            <p:nvPr/>
          </p:nvSpPr>
          <p:spPr>
            <a:xfrm>
              <a:off x="2169287" y="4318391"/>
              <a:ext cx="3647461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cs typeface="Arial"/>
                </a:rPr>
                <a:t>쉬운 매뉴얼 등록 </a:t>
              </a:r>
              <a:endParaRPr lang="ko-KR" altLang="en-US" sz="1200" b="1">
                <a:solidFill>
                  <a:schemeClr val="bg1"/>
                </a:solidFill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 rot="18000000">
            <a:off x="4076428" y="1139178"/>
            <a:ext cx="994841" cy="357874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 rot="3600000">
            <a:off x="4076428" y="1139178"/>
            <a:ext cx="994841" cy="357874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이점</a:t>
            </a:r>
            <a:endParaRPr lang="ko-KR" altLang="en-US"/>
          </a:p>
        </p:txBody>
      </p:sp>
      <p:grpSp>
        <p:nvGrpSpPr>
          <p:cNvPr id="4" name="Group 3"/>
          <p:cNvGrpSpPr/>
          <p:nvPr/>
        </p:nvGrpSpPr>
        <p:grpSpPr>
          <a:xfrm rot="0">
            <a:off x="3961683" y="2316384"/>
            <a:ext cx="1224331" cy="1224331"/>
            <a:chOff x="3951208" y="2318222"/>
            <a:chExt cx="1224331" cy="1224331"/>
          </a:xfrm>
        </p:grpSpPr>
        <p:sp>
          <p:nvSpPr>
            <p:cNvPr id="5" name="Oval 4"/>
            <p:cNvSpPr/>
            <p:nvPr/>
          </p:nvSpPr>
          <p:spPr>
            <a:xfrm>
              <a:off x="3951208" y="2318222"/>
              <a:ext cx="1224331" cy="12243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32101" y="2404827"/>
              <a:ext cx="1057094" cy="105709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2506646" y="1614635"/>
            <a:ext cx="694202" cy="6942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2506646" y="3594114"/>
            <a:ext cx="694202" cy="6942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5937152" y="1614635"/>
            <a:ext cx="694202" cy="6942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5937152" y="3594114"/>
            <a:ext cx="694202" cy="6942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Rectangle 16"/>
          <p:cNvSpPr/>
          <p:nvPr/>
        </p:nvSpPr>
        <p:spPr>
          <a:xfrm rot="18900000" flipH="1">
            <a:off x="6171042" y="1742611"/>
            <a:ext cx="244448" cy="438249"/>
          </a:xfrm>
          <a:custGeom>
            <a:avLst/>
            <a:gd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 rot="0">
            <a:off x="88301" y="1440180"/>
            <a:ext cx="2323459" cy="862965"/>
            <a:chOff x="803640" y="3365291"/>
            <a:chExt cx="2059657" cy="862965"/>
          </a:xfrm>
        </p:grpSpPr>
        <p:sp>
          <p:nvSpPr>
            <p:cNvPr id="19" name="TextBox 18"/>
            <p:cNvSpPr txBox="1"/>
            <p:nvPr/>
          </p:nvSpPr>
          <p:spPr>
            <a:xfrm>
              <a:off x="803639" y="3774866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기업은 제품 사용에 관련한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서비스를 분산할 필요가 없음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    </a:t>
              </a:r>
              <a:endParaRPr lang="en-US" altLang="ko-KR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39" y="3365291"/>
              <a:ext cx="2059656" cy="27454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cs typeface="Arial"/>
                </a:rPr>
                <a:t>서비스 최적화</a:t>
              </a:r>
              <a:endParaRPr lang="ko-KR" altLang="en-US" sz="12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0">
            <a:off x="88300" y="3411855"/>
            <a:ext cx="2323458" cy="872490"/>
            <a:chOff x="803639" y="3362932"/>
            <a:chExt cx="2059656" cy="872490"/>
          </a:xfrm>
        </p:grpSpPr>
        <p:sp>
          <p:nvSpPr>
            <p:cNvPr id="22" name="TextBox 21"/>
            <p:cNvSpPr txBox="1"/>
            <p:nvPr/>
          </p:nvSpPr>
          <p:spPr>
            <a:xfrm>
              <a:off x="803639" y="3782031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사용자는 여러 사이트를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r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이용할 필요가 없음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39" y="3362932"/>
              <a:ext cx="2059656" cy="27689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cs typeface="Arial"/>
                </a:rPr>
                <a:t>편의성</a:t>
              </a:r>
              <a:endParaRPr lang="ko-KR" altLang="en-US" sz="12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rot="0">
            <a:off x="6732240" y="1440180"/>
            <a:ext cx="2323459" cy="967740"/>
            <a:chOff x="803640" y="3365291"/>
            <a:chExt cx="2059657" cy="967740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689141"/>
              <a:ext cx="2059656" cy="6438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기업은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사용자의 요구사항에 대해 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접근성이 용이함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5291"/>
              <a:ext cx="2059656" cy="27454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cs typeface="Arial"/>
                </a:rPr>
                <a:t>피드백 최적화</a:t>
              </a:r>
              <a:endParaRPr lang="ko-KR" altLang="en-US" sz="12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0">
            <a:off x="6732240" y="3411855"/>
            <a:ext cx="2323459" cy="862965"/>
            <a:chOff x="803640" y="3362932"/>
            <a:chExt cx="2059657" cy="862965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772507"/>
              <a:ext cx="2059656" cy="45339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다른 사용자들과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lvl="0">
                <a:defRPr lang="ko-KR" altLang="en-US"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제품에 대한 의견 공유가 쉬움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932"/>
              <a:ext cx="2059656" cy="27689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  <a:cs typeface="Arial"/>
                </a:rPr>
                <a:t>의견 공유 최적화</a:t>
              </a:r>
              <a:endParaRPr lang="ko-KR" altLang="en-US" sz="12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30" name="Block Arc 14"/>
          <p:cNvSpPr/>
          <p:nvPr/>
        </p:nvSpPr>
        <p:spPr>
          <a:xfrm rot="16200000">
            <a:off x="4305129" y="2680445"/>
            <a:ext cx="518895" cy="519236"/>
          </a:xfrm>
          <a:custGeom>
            <a:avLst/>
            <a:gd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Rounded Rectangle 5"/>
          <p:cNvSpPr/>
          <p:nvPr/>
        </p:nvSpPr>
        <p:spPr>
          <a:xfrm flipH="1">
            <a:off x="6120172" y="3799627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Block Arc 41"/>
          <p:cNvSpPr/>
          <p:nvPr/>
        </p:nvSpPr>
        <p:spPr>
          <a:xfrm>
            <a:off x="2699792" y="3704933"/>
            <a:ext cx="323224" cy="450993"/>
          </a:xfrm>
          <a:custGeom>
            <a:avLst/>
            <a:gd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tx1">
              <a:lumMod val="70000"/>
              <a:lumOff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3788" y="1743706"/>
            <a:ext cx="432000" cy="4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Contents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ection Break Slide Master">
  <a:themeElements>
    <a:clrScheme name="ALLPPT-COLOR-A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576868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2514</ep:Words>
  <ep:PresentationFormat>On-screen Show (16:9)</ep:PresentationFormat>
  <ep:Paragraphs>483</ep:Paragraphs>
  <ep:Slides>32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32</vt:i4>
      </vt:variant>
    </vt:vector>
  </ep:HeadingPairs>
  <ep:TitlesOfParts>
    <vt:vector size="35" baseType="lpstr">
      <vt:lpstr>Contents Slide Master</vt:lpstr>
      <vt:lpstr>Section Break Slide Master</vt:lpstr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2016-12-05T23:26:54.000</dcterms:created>
  <dc:creator>GoogleSlidesPPT.com;Allppt.com</dc:creator>
  <cp:lastModifiedBy>tmddh</cp:lastModifiedBy>
  <dcterms:modified xsi:type="dcterms:W3CDTF">2019-06-24T16:20:00.561</dcterms:modified>
  <cp:revision>164</cp:revision>
  <dc:title>PowerPoint Presentation</dc:title>
  <cp:version>0906.0100.01</cp:version>
</cp:coreProperties>
</file>